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60" r:id="rId4"/>
    <p:sldId id="261" r:id="rId5"/>
    <p:sldId id="258" r:id="rId6"/>
    <p:sldId id="262" r:id="rId7"/>
    <p:sldId id="263" r:id="rId8"/>
    <p:sldId id="264" r:id="rId9"/>
    <p:sldId id="266" r:id="rId10"/>
    <p:sldId id="265" r:id="rId11"/>
    <p:sldId id="267" r:id="rId12"/>
    <p:sldId id="25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639B1AE-99C1-452D-827C-61B4E7839F08}" type="slidenum">
              <a:rPr lang="en-US"/>
              <a:pPr/>
              <a:t>‹#›</a:t>
            </a:fld>
            <a:endParaRPr lang="en-US"/>
          </a:p>
        </p:txBody>
      </p:sp>
    </p:spTree>
    <p:extLst>
      <p:ext uri="{BB962C8B-B14F-4D97-AF65-F5344CB8AC3E}">
        <p14:creationId xmlns:p14="http://schemas.microsoft.com/office/powerpoint/2010/main" val="37047768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C25F02C4-7CD3-4DAA-814A-4B797C171766}" type="slidenum">
              <a:rPr lang="en-US" smtClean="0"/>
              <a:pPr/>
              <a:t>9</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7AE30801-F72B-4C1B-AF49-B0C820401A87}" type="slidenum">
              <a:rPr lang="en-US" smtClean="0"/>
              <a:pPr/>
              <a:t>11</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tr-TR" smtClean="0"/>
              <a:t>Asıl başlık stili için tıklatın</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tr-TR" smtClean="0"/>
              <a:t>Asıl alt başlık stilini düzenlemek için tıklatın</a:t>
            </a:r>
            <a:endParaRPr lang="en-US"/>
          </a:p>
        </p:txBody>
      </p:sp>
      <p:sp>
        <p:nvSpPr>
          <p:cNvPr id="3076" name="Rectangle 4"/>
          <p:cNvSpPr>
            <a:spLocks noGrp="1" noChangeArrowheads="1"/>
          </p:cNvSpPr>
          <p:nvPr>
            <p:ph type="dt" sz="half" idx="2"/>
          </p:nvPr>
        </p:nvSpPr>
        <p:spPr/>
        <p:txBody>
          <a:bodyPr/>
          <a:lstStyle>
            <a:lvl1pPr>
              <a:defRPr/>
            </a:lvl1pPr>
          </a:lstStyle>
          <a:p>
            <a:fld id="{0D3B5DE1-9DBA-44F6-8FD8-994F82656DBF}" type="datetime1">
              <a:rPr lang="en-US"/>
              <a:pPr/>
              <a:t>2/3/2014</a:t>
            </a:fld>
            <a:endParaRPr lang="en-US"/>
          </a:p>
        </p:txBody>
      </p:sp>
      <p:sp>
        <p:nvSpPr>
          <p:cNvPr id="3077" name="Rectangle 5"/>
          <p:cNvSpPr>
            <a:spLocks noGrp="1" noChangeArrowheads="1"/>
          </p:cNvSpPr>
          <p:nvPr>
            <p:ph type="ftr" sz="quarter" idx="3"/>
          </p:nvPr>
        </p:nvSpPr>
        <p:spPr/>
        <p:txBody>
          <a:bodyPr/>
          <a:lstStyle>
            <a:lvl1pPr>
              <a:defRPr/>
            </a:lvl1pPr>
          </a:lstStyle>
          <a:p>
            <a:r>
              <a:rPr lang="en-US"/>
              <a:t>copyright 2006 Free template from brainybetty.com ALL RIGHTS RESERVED.</a:t>
            </a:r>
          </a:p>
        </p:txBody>
      </p:sp>
      <p:sp>
        <p:nvSpPr>
          <p:cNvPr id="3078" name="Rectangle 6"/>
          <p:cNvSpPr>
            <a:spLocks noGrp="1" noChangeArrowheads="1"/>
          </p:cNvSpPr>
          <p:nvPr>
            <p:ph type="sldNum" sz="quarter" idx="4"/>
          </p:nvPr>
        </p:nvSpPr>
        <p:spPr/>
        <p:txBody>
          <a:bodyPr/>
          <a:lstStyle>
            <a:lvl1pPr>
              <a:defRPr/>
            </a:lvl1pPr>
          </a:lstStyle>
          <a:p>
            <a:fld id="{61C28C54-1659-49D8-A711-92C7A9DEE25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8EE67166-DDC6-4671-B1AF-C07E4488D26A}" type="datetime1">
              <a:rPr lang="en-US"/>
              <a:pPr/>
              <a:t>2/3/2014</a:t>
            </a:fld>
            <a:endParaRPr lang="en-US"/>
          </a:p>
        </p:txBody>
      </p:sp>
      <p:sp>
        <p:nvSpPr>
          <p:cNvPr id="5" name="4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6" name="5 Slayt Numarası Yer Tutucusu"/>
          <p:cNvSpPr>
            <a:spLocks noGrp="1"/>
          </p:cNvSpPr>
          <p:nvPr>
            <p:ph type="sldNum" sz="quarter" idx="12"/>
          </p:nvPr>
        </p:nvSpPr>
        <p:spPr/>
        <p:txBody>
          <a:bodyPr/>
          <a:lstStyle>
            <a:lvl1pPr>
              <a:defRPr/>
            </a:lvl1pPr>
          </a:lstStyle>
          <a:p>
            <a:fld id="{030BCE60-FF89-46D7-B480-4DB29655498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BF125B9A-F467-435B-83C2-51AB602C1B51}" type="datetime1">
              <a:rPr lang="en-US"/>
              <a:pPr/>
              <a:t>2/3/2014</a:t>
            </a:fld>
            <a:endParaRPr lang="en-US"/>
          </a:p>
        </p:txBody>
      </p:sp>
      <p:sp>
        <p:nvSpPr>
          <p:cNvPr id="5" name="4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6" name="5 Slayt Numarası Yer Tutucusu"/>
          <p:cNvSpPr>
            <a:spLocks noGrp="1"/>
          </p:cNvSpPr>
          <p:nvPr>
            <p:ph type="sldNum" sz="quarter" idx="12"/>
          </p:nvPr>
        </p:nvSpPr>
        <p:spPr/>
        <p:txBody>
          <a:bodyPr/>
          <a:lstStyle>
            <a:lvl1pPr>
              <a:defRPr/>
            </a:lvl1pPr>
          </a:lstStyle>
          <a:p>
            <a:fld id="{2BE0FDAF-7585-47B6-92AD-930152C8EC6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FC9C87CA-4194-4CB8-B591-91D0EBFEAD1D}" type="datetime1">
              <a:rPr lang="en-US"/>
              <a:pPr/>
              <a:t>2/3/2014</a:t>
            </a:fld>
            <a:endParaRPr lang="en-US"/>
          </a:p>
        </p:txBody>
      </p:sp>
      <p:sp>
        <p:nvSpPr>
          <p:cNvPr id="5" name="4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6" name="5 Slayt Numarası Yer Tutucusu"/>
          <p:cNvSpPr>
            <a:spLocks noGrp="1"/>
          </p:cNvSpPr>
          <p:nvPr>
            <p:ph type="sldNum" sz="quarter" idx="12"/>
          </p:nvPr>
        </p:nvSpPr>
        <p:spPr/>
        <p:txBody>
          <a:bodyPr/>
          <a:lstStyle>
            <a:lvl1pPr>
              <a:defRPr/>
            </a:lvl1pPr>
          </a:lstStyle>
          <a:p>
            <a:fld id="{3C8BAE9F-6074-4FD9-A827-BB5D6177BB0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fld id="{69E1AFEA-88CE-46B1-BF37-D9ABAFB9F273}" type="datetime1">
              <a:rPr lang="en-US"/>
              <a:pPr/>
              <a:t>2/3/2014</a:t>
            </a:fld>
            <a:endParaRPr lang="en-US"/>
          </a:p>
        </p:txBody>
      </p:sp>
      <p:sp>
        <p:nvSpPr>
          <p:cNvPr id="5" name="4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6" name="5 Slayt Numarası Yer Tutucusu"/>
          <p:cNvSpPr>
            <a:spLocks noGrp="1"/>
          </p:cNvSpPr>
          <p:nvPr>
            <p:ph type="sldNum" sz="quarter" idx="12"/>
          </p:nvPr>
        </p:nvSpPr>
        <p:spPr/>
        <p:txBody>
          <a:bodyPr/>
          <a:lstStyle>
            <a:lvl1pPr>
              <a:defRPr/>
            </a:lvl1pPr>
          </a:lstStyle>
          <a:p>
            <a:fld id="{97341636-42A8-407E-B3F8-3AF906D917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fld id="{28FD46D4-C149-4DC2-BC64-2B11D0B2DA33}" type="datetime1">
              <a:rPr lang="en-US"/>
              <a:pPr/>
              <a:t>2/3/2014</a:t>
            </a:fld>
            <a:endParaRPr lang="en-US"/>
          </a:p>
        </p:txBody>
      </p:sp>
      <p:sp>
        <p:nvSpPr>
          <p:cNvPr id="6" name="5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7" name="6 Slayt Numarası Yer Tutucusu"/>
          <p:cNvSpPr>
            <a:spLocks noGrp="1"/>
          </p:cNvSpPr>
          <p:nvPr>
            <p:ph type="sldNum" sz="quarter" idx="12"/>
          </p:nvPr>
        </p:nvSpPr>
        <p:spPr/>
        <p:txBody>
          <a:bodyPr/>
          <a:lstStyle>
            <a:lvl1pPr>
              <a:defRPr/>
            </a:lvl1pPr>
          </a:lstStyle>
          <a:p>
            <a:fld id="{8BF27C13-B2B3-4654-A06F-D9048ACCF88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fld id="{524B935C-6BD0-4E24-8C2A-7A0FE1604771}" type="datetime1">
              <a:rPr lang="en-US"/>
              <a:pPr/>
              <a:t>2/3/2014</a:t>
            </a:fld>
            <a:endParaRPr lang="en-US"/>
          </a:p>
        </p:txBody>
      </p:sp>
      <p:sp>
        <p:nvSpPr>
          <p:cNvPr id="8" name="7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9" name="8 Slayt Numarası Yer Tutucusu"/>
          <p:cNvSpPr>
            <a:spLocks noGrp="1"/>
          </p:cNvSpPr>
          <p:nvPr>
            <p:ph type="sldNum" sz="quarter" idx="12"/>
          </p:nvPr>
        </p:nvSpPr>
        <p:spPr/>
        <p:txBody>
          <a:bodyPr/>
          <a:lstStyle>
            <a:lvl1pPr>
              <a:defRPr/>
            </a:lvl1pPr>
          </a:lstStyle>
          <a:p>
            <a:fld id="{48236306-1DBC-49EA-9CB1-8C6C9BCB9A2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fld id="{17318DEF-F3CD-4E77-B0FA-5784C4163E7C}" type="datetime1">
              <a:rPr lang="en-US"/>
              <a:pPr/>
              <a:t>2/3/2014</a:t>
            </a:fld>
            <a:endParaRPr lang="en-US"/>
          </a:p>
        </p:txBody>
      </p:sp>
      <p:sp>
        <p:nvSpPr>
          <p:cNvPr id="4" name="3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5" name="4 Slayt Numarası Yer Tutucusu"/>
          <p:cNvSpPr>
            <a:spLocks noGrp="1"/>
          </p:cNvSpPr>
          <p:nvPr>
            <p:ph type="sldNum" sz="quarter" idx="12"/>
          </p:nvPr>
        </p:nvSpPr>
        <p:spPr/>
        <p:txBody>
          <a:bodyPr/>
          <a:lstStyle>
            <a:lvl1pPr>
              <a:defRPr/>
            </a:lvl1pPr>
          </a:lstStyle>
          <a:p>
            <a:fld id="{E322AF9D-F235-4033-9D95-08345689834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fld id="{E692B16A-0A82-49A0-A760-6E3C3DA6A5A1}" type="datetime1">
              <a:rPr lang="en-US"/>
              <a:pPr/>
              <a:t>2/3/2014</a:t>
            </a:fld>
            <a:endParaRPr lang="en-US"/>
          </a:p>
        </p:txBody>
      </p:sp>
      <p:sp>
        <p:nvSpPr>
          <p:cNvPr id="3" name="2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4" name="3 Slayt Numarası Yer Tutucusu"/>
          <p:cNvSpPr>
            <a:spLocks noGrp="1"/>
          </p:cNvSpPr>
          <p:nvPr>
            <p:ph type="sldNum" sz="quarter" idx="12"/>
          </p:nvPr>
        </p:nvSpPr>
        <p:spPr/>
        <p:txBody>
          <a:bodyPr/>
          <a:lstStyle>
            <a:lvl1pPr>
              <a:defRPr/>
            </a:lvl1pPr>
          </a:lstStyle>
          <a:p>
            <a:fld id="{4BE03AA1-917B-49F1-8B1A-2BB9019852D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fld id="{DC253905-DEC1-4378-843E-0C934B06C018}" type="datetime1">
              <a:rPr lang="en-US"/>
              <a:pPr/>
              <a:t>2/3/2014</a:t>
            </a:fld>
            <a:endParaRPr lang="en-US"/>
          </a:p>
        </p:txBody>
      </p:sp>
      <p:sp>
        <p:nvSpPr>
          <p:cNvPr id="6" name="5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7" name="6 Slayt Numarası Yer Tutucusu"/>
          <p:cNvSpPr>
            <a:spLocks noGrp="1"/>
          </p:cNvSpPr>
          <p:nvPr>
            <p:ph type="sldNum" sz="quarter" idx="12"/>
          </p:nvPr>
        </p:nvSpPr>
        <p:spPr/>
        <p:txBody>
          <a:bodyPr/>
          <a:lstStyle>
            <a:lvl1pPr>
              <a:defRPr/>
            </a:lvl1pPr>
          </a:lstStyle>
          <a:p>
            <a:fld id="{D76640D6-A710-4105-8B5E-CBD9E38306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fld id="{FB8B8BA5-B5A5-40B2-8E72-45C6EA8104C8}" type="datetime1">
              <a:rPr lang="en-US"/>
              <a:pPr/>
              <a:t>2/3/2014</a:t>
            </a:fld>
            <a:endParaRPr lang="en-US"/>
          </a:p>
        </p:txBody>
      </p:sp>
      <p:sp>
        <p:nvSpPr>
          <p:cNvPr id="6" name="5 Altbilgi Yer Tutucusu"/>
          <p:cNvSpPr>
            <a:spLocks noGrp="1"/>
          </p:cNvSpPr>
          <p:nvPr>
            <p:ph type="ftr" sz="quarter" idx="11"/>
          </p:nvPr>
        </p:nvSpPr>
        <p:spPr/>
        <p:txBody>
          <a:bodyPr/>
          <a:lstStyle>
            <a:lvl1pPr>
              <a:defRPr/>
            </a:lvl1pPr>
          </a:lstStyle>
          <a:p>
            <a:r>
              <a:rPr lang="en-US"/>
              <a:t>copyright 2006 Free template from brainybetty.com ALL RIGHTS RESERVED.</a:t>
            </a:r>
          </a:p>
        </p:txBody>
      </p:sp>
      <p:sp>
        <p:nvSpPr>
          <p:cNvPr id="7" name="6 Slayt Numarası Yer Tutucusu"/>
          <p:cNvSpPr>
            <a:spLocks noGrp="1"/>
          </p:cNvSpPr>
          <p:nvPr>
            <p:ph type="sldNum" sz="quarter" idx="12"/>
          </p:nvPr>
        </p:nvSpPr>
        <p:spPr/>
        <p:txBody>
          <a:bodyPr/>
          <a:lstStyle>
            <a:lvl1pPr>
              <a:defRPr/>
            </a:lvl1pPr>
          </a:lstStyle>
          <a:p>
            <a:fld id="{8A3B10CC-2134-4EC3-8705-CF47B1F088E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31" name="Rectangle 7"/>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BFF8B2C1-3B64-4BF8-9E00-99935FF493E0}" type="datetime1">
              <a:rPr lang="en-US"/>
              <a:pPr/>
              <a:t>2/3/2014</a:t>
            </a:fld>
            <a:endParaRPr lang="en-US"/>
          </a:p>
        </p:txBody>
      </p:sp>
      <p:sp>
        <p:nvSpPr>
          <p:cNvPr id="1032" name="Rectangle 8"/>
          <p:cNvSpPr>
            <a:spLocks noGrp="1" noChangeArrowheads="1"/>
          </p:cNvSpPr>
          <p:nvPr>
            <p:ph type="ftr" sz="quarter" idx="3"/>
          </p:nvPr>
        </p:nvSpPr>
        <p:spPr bwMode="auto">
          <a:xfrm>
            <a:off x="2286000" y="6553200"/>
            <a:ext cx="464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r>
              <a:rPr lang="en-US"/>
              <a:t>copyright 2006 Free template from brainybetty.com ALL RIGHTS RESERVED.</a:t>
            </a:r>
          </a:p>
        </p:txBody>
      </p:sp>
      <p:sp>
        <p:nvSpPr>
          <p:cNvPr id="1033" name="Rectangle 9"/>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fld id="{821EFB11-E925-47D5-981E-EEDBD3DA79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Resim" descr="yaban-gen-tr-agac-1 (1).png"/>
          <p:cNvPicPr>
            <a:picLocks noChangeAspect="1"/>
          </p:cNvPicPr>
          <p:nvPr/>
        </p:nvPicPr>
        <p:blipFill>
          <a:blip r:embed="rId3" cstate="print"/>
          <a:stretch>
            <a:fillRect/>
          </a:stretch>
        </p:blipFill>
        <p:spPr>
          <a:xfrm>
            <a:off x="29236" y="0"/>
            <a:ext cx="9114764" cy="6048672"/>
          </a:xfrm>
          <a:prstGeom prst="rect">
            <a:avLst/>
          </a:prstGeom>
        </p:spPr>
      </p:pic>
      <p:sp>
        <p:nvSpPr>
          <p:cNvPr id="7" name="Text Box 3"/>
          <p:cNvSpPr txBox="1">
            <a:spLocks noChangeArrowheads="1"/>
          </p:cNvSpPr>
          <p:nvPr/>
        </p:nvSpPr>
        <p:spPr bwMode="auto">
          <a:xfrm>
            <a:off x="35496" y="379412"/>
            <a:ext cx="4191000" cy="6478588"/>
          </a:xfrm>
          <a:prstGeom prst="rect">
            <a:avLst/>
          </a:prstGeom>
          <a:noFill/>
          <a:ln w="9525">
            <a:noFill/>
            <a:miter lim="800000"/>
            <a:headEnd/>
            <a:tailEnd/>
          </a:ln>
          <a:effectLst/>
        </p:spPr>
        <p:txBody>
          <a:bodyPr>
            <a:spAutoFit/>
          </a:bodyPr>
          <a:lstStyle/>
          <a:p>
            <a:pPr>
              <a:spcBef>
                <a:spcPct val="50000"/>
              </a:spcBef>
            </a:pPr>
            <a:r>
              <a:rPr lang="tr-TR" b="1" dirty="0">
                <a:solidFill>
                  <a:schemeClr val="bg1"/>
                </a:solidFill>
                <a:latin typeface="Futura Md BT" pitchFamily="34" charset="0"/>
              </a:rPr>
              <a:t>AĞACA İLİŞKİN İSTATİSTİKLER</a:t>
            </a:r>
          </a:p>
          <a:p>
            <a:pPr>
              <a:spcBef>
                <a:spcPct val="50000"/>
              </a:spcBef>
              <a:buFontTx/>
              <a:buBlip>
                <a:blip r:embed="rId4"/>
              </a:buBlip>
            </a:pPr>
            <a:r>
              <a:rPr lang="tr-TR" sz="1600" b="1" dirty="0">
                <a:solidFill>
                  <a:schemeClr val="bg1"/>
                </a:solidFill>
                <a:latin typeface="Futura Md BT" pitchFamily="34" charset="0"/>
              </a:rPr>
              <a:t>Yükseklik 25 m</a:t>
            </a:r>
          </a:p>
          <a:p>
            <a:pPr>
              <a:spcBef>
                <a:spcPct val="50000"/>
              </a:spcBef>
              <a:buFontTx/>
              <a:buBlip>
                <a:blip r:embed="rId4"/>
              </a:buBlip>
            </a:pPr>
            <a:r>
              <a:rPr lang="tr-TR" sz="1600" b="1" dirty="0">
                <a:solidFill>
                  <a:schemeClr val="bg1"/>
                </a:solidFill>
                <a:latin typeface="Futura Md BT" pitchFamily="34" charset="0"/>
              </a:rPr>
              <a:t>Taç yarıçapı 14m</a:t>
            </a:r>
          </a:p>
          <a:p>
            <a:pPr>
              <a:spcBef>
                <a:spcPct val="50000"/>
              </a:spcBef>
              <a:buFontTx/>
              <a:buBlip>
                <a:blip r:embed="rId4"/>
              </a:buBlip>
            </a:pPr>
            <a:r>
              <a:rPr lang="tr-TR" sz="1600" b="1" dirty="0">
                <a:solidFill>
                  <a:schemeClr val="bg1"/>
                </a:solidFill>
                <a:latin typeface="Futura Md BT" pitchFamily="34" charset="0"/>
              </a:rPr>
              <a:t>Taç kısmının hacmi 2700 m</a:t>
            </a:r>
            <a:r>
              <a:rPr lang="tr-TR" sz="1600" b="1" baseline="30000" dirty="0">
                <a:solidFill>
                  <a:schemeClr val="bg1"/>
                </a:solidFill>
                <a:latin typeface="Futura Md BT" pitchFamily="34" charset="0"/>
              </a:rPr>
              <a:t>3</a:t>
            </a:r>
            <a:endParaRPr lang="tr-TR" sz="1600" b="1" dirty="0">
              <a:solidFill>
                <a:schemeClr val="bg1"/>
              </a:solidFill>
              <a:latin typeface="Futura Md BT" pitchFamily="34" charset="0"/>
            </a:endParaRPr>
          </a:p>
          <a:p>
            <a:pPr>
              <a:spcBef>
                <a:spcPct val="50000"/>
              </a:spcBef>
              <a:buFontTx/>
              <a:buBlip>
                <a:blip r:embed="rId4"/>
              </a:buBlip>
            </a:pPr>
            <a:r>
              <a:rPr lang="tr-TR" sz="1600" b="1" dirty="0">
                <a:solidFill>
                  <a:schemeClr val="bg1"/>
                </a:solidFill>
                <a:latin typeface="Futura Md BT" pitchFamily="34" charset="0"/>
              </a:rPr>
              <a:t>Kapladığı alan 160 m</a:t>
            </a:r>
            <a:r>
              <a:rPr lang="tr-TR" sz="1600" b="1" baseline="30000" dirty="0">
                <a:solidFill>
                  <a:schemeClr val="bg1"/>
                </a:solidFill>
                <a:latin typeface="Futura Md BT" pitchFamily="34" charset="0"/>
              </a:rPr>
              <a:t>2</a:t>
            </a:r>
            <a:endParaRPr lang="tr-TR" sz="1600" b="1" dirty="0">
              <a:solidFill>
                <a:schemeClr val="bg1"/>
              </a:solidFill>
              <a:latin typeface="Futura Md BT" pitchFamily="34" charset="0"/>
            </a:endParaRPr>
          </a:p>
          <a:p>
            <a:pPr>
              <a:spcBef>
                <a:spcPct val="50000"/>
              </a:spcBef>
              <a:buFontTx/>
              <a:buBlip>
                <a:blip r:embed="rId4"/>
              </a:buBlip>
            </a:pPr>
            <a:r>
              <a:rPr lang="tr-TR" sz="1600" b="1" dirty="0">
                <a:solidFill>
                  <a:schemeClr val="bg1"/>
                </a:solidFill>
                <a:latin typeface="Futura Md BT" pitchFamily="34" charset="0"/>
              </a:rPr>
              <a:t>Yaprak alanı (dış yüzey) 1600 m</a:t>
            </a:r>
            <a:r>
              <a:rPr lang="tr-TR" sz="1600" b="1" baseline="30000" dirty="0">
                <a:solidFill>
                  <a:schemeClr val="bg1"/>
                </a:solidFill>
                <a:latin typeface="Futura Md BT" pitchFamily="34" charset="0"/>
              </a:rPr>
              <a:t>2</a:t>
            </a:r>
            <a:endParaRPr lang="tr-TR" sz="1600" b="1" dirty="0">
              <a:solidFill>
                <a:schemeClr val="bg1"/>
              </a:solidFill>
              <a:latin typeface="Futura Md BT" pitchFamily="34" charset="0"/>
            </a:endParaRPr>
          </a:p>
          <a:p>
            <a:pPr>
              <a:spcBef>
                <a:spcPct val="50000"/>
              </a:spcBef>
              <a:buFontTx/>
              <a:buBlip>
                <a:blip r:embed="rId4"/>
              </a:buBlip>
            </a:pPr>
            <a:r>
              <a:rPr lang="tr-TR" sz="1600" b="1" dirty="0">
                <a:solidFill>
                  <a:schemeClr val="bg1"/>
                </a:solidFill>
                <a:latin typeface="Futura Md BT" pitchFamily="34" charset="0"/>
              </a:rPr>
              <a:t>Ağaç hacmi 15 m</a:t>
            </a:r>
            <a:r>
              <a:rPr lang="tr-TR" sz="1600" b="1" baseline="30000" dirty="0">
                <a:solidFill>
                  <a:schemeClr val="bg1"/>
                </a:solidFill>
                <a:latin typeface="Futura Md BT" pitchFamily="34" charset="0"/>
              </a:rPr>
              <a:t>3</a:t>
            </a:r>
            <a:endParaRPr lang="tr-TR" sz="1600" b="1" dirty="0">
              <a:solidFill>
                <a:schemeClr val="bg1"/>
              </a:solidFill>
              <a:latin typeface="Futura Md BT" pitchFamily="34" charset="0"/>
            </a:endParaRPr>
          </a:p>
          <a:p>
            <a:pPr>
              <a:spcBef>
                <a:spcPct val="50000"/>
              </a:spcBef>
              <a:buFontTx/>
              <a:buBlip>
                <a:blip r:embed="rId4"/>
              </a:buBlip>
            </a:pPr>
            <a:r>
              <a:rPr lang="tr-TR" sz="1600" b="1" dirty="0">
                <a:solidFill>
                  <a:schemeClr val="bg1"/>
                </a:solidFill>
                <a:latin typeface="Futura Md BT" pitchFamily="34" charset="0"/>
              </a:rPr>
              <a:t>Kuru ağırlık 12000 kg</a:t>
            </a:r>
          </a:p>
          <a:p>
            <a:pPr>
              <a:spcBef>
                <a:spcPct val="50000"/>
              </a:spcBef>
              <a:buFontTx/>
              <a:buBlip>
                <a:blip r:embed="rId4"/>
              </a:buBlip>
            </a:pPr>
            <a:r>
              <a:rPr lang="tr-TR" sz="1600" b="1" dirty="0">
                <a:solidFill>
                  <a:schemeClr val="bg1"/>
                </a:solidFill>
                <a:latin typeface="Futura Md BT" pitchFamily="34" charset="0"/>
              </a:rPr>
              <a:t>Su tüketimi 0,960 kg</a:t>
            </a:r>
            <a:r>
              <a:rPr lang="en-US" sz="1600" b="1" dirty="0">
                <a:solidFill>
                  <a:schemeClr val="bg1"/>
                </a:solidFill>
                <a:latin typeface="Futura Md BT" pitchFamily="34" charset="0"/>
              </a:rPr>
              <a:t>/h</a:t>
            </a:r>
            <a:endParaRPr lang="tr-TR" sz="1600" b="1" dirty="0">
              <a:solidFill>
                <a:schemeClr val="bg1"/>
              </a:solidFill>
              <a:latin typeface="Futura Md BT" pitchFamily="34" charset="0"/>
            </a:endParaRPr>
          </a:p>
          <a:p>
            <a:pPr>
              <a:spcBef>
                <a:spcPct val="50000"/>
              </a:spcBef>
              <a:buFontTx/>
              <a:buBlip>
                <a:blip r:embed="rId4"/>
              </a:buBlip>
            </a:pPr>
            <a:r>
              <a:rPr lang="tr-TR" sz="1600" b="1" dirty="0">
                <a:solidFill>
                  <a:schemeClr val="bg1"/>
                </a:solidFill>
                <a:latin typeface="Futura Md BT" pitchFamily="34" charset="0"/>
              </a:rPr>
              <a:t>CO</a:t>
            </a:r>
            <a:r>
              <a:rPr lang="tr-TR" sz="1600" b="1" baseline="-25000" dirty="0">
                <a:solidFill>
                  <a:schemeClr val="bg1"/>
                </a:solidFill>
                <a:latin typeface="Futura Md BT" pitchFamily="34" charset="0"/>
              </a:rPr>
              <a:t>2</a:t>
            </a:r>
            <a:r>
              <a:rPr lang="tr-TR" sz="1600" b="1" dirty="0">
                <a:solidFill>
                  <a:schemeClr val="bg1"/>
                </a:solidFill>
                <a:latin typeface="Futura Md BT" pitchFamily="34" charset="0"/>
              </a:rPr>
              <a:t> tüketimi 2,352 kg</a:t>
            </a:r>
            <a:r>
              <a:rPr lang="en-US" sz="1600" b="1" dirty="0">
                <a:solidFill>
                  <a:schemeClr val="bg1"/>
                </a:solidFill>
                <a:latin typeface="Futura Md BT" pitchFamily="34" charset="0"/>
              </a:rPr>
              <a:t>/h</a:t>
            </a:r>
            <a:endParaRPr lang="tr-TR" sz="1600" b="1" dirty="0">
              <a:solidFill>
                <a:schemeClr val="bg1"/>
              </a:solidFill>
              <a:latin typeface="Futura Md BT" pitchFamily="34" charset="0"/>
            </a:endParaRPr>
          </a:p>
          <a:p>
            <a:pPr>
              <a:spcBef>
                <a:spcPct val="50000"/>
              </a:spcBef>
              <a:buFontTx/>
              <a:buBlip>
                <a:blip r:embed="rId4"/>
              </a:buBlip>
            </a:pPr>
            <a:r>
              <a:rPr lang="tr-TR" sz="1600" b="1" dirty="0">
                <a:solidFill>
                  <a:schemeClr val="bg1"/>
                </a:solidFill>
                <a:latin typeface="Futura Md BT" pitchFamily="34" charset="0"/>
              </a:rPr>
              <a:t>Verdiği oksijen miktarı 1,712 kg</a:t>
            </a:r>
            <a:r>
              <a:rPr lang="en-US" sz="1600" b="1" dirty="0">
                <a:solidFill>
                  <a:schemeClr val="bg1"/>
                </a:solidFill>
                <a:latin typeface="Futura Md BT" pitchFamily="34" charset="0"/>
              </a:rPr>
              <a:t>/h</a:t>
            </a:r>
            <a:endParaRPr lang="tr-TR" sz="1600" b="1" dirty="0">
              <a:solidFill>
                <a:schemeClr val="bg1"/>
              </a:solidFill>
              <a:latin typeface="Futura Md BT" pitchFamily="34" charset="0"/>
            </a:endParaRPr>
          </a:p>
          <a:p>
            <a:pPr>
              <a:spcBef>
                <a:spcPct val="50000"/>
              </a:spcBef>
              <a:buFontTx/>
              <a:buBlip>
                <a:blip r:embed="rId4"/>
              </a:buBlip>
            </a:pPr>
            <a:r>
              <a:rPr lang="tr-TR" sz="1600" b="1" dirty="0">
                <a:solidFill>
                  <a:schemeClr val="bg1"/>
                </a:solidFill>
                <a:latin typeface="Futura Md BT" pitchFamily="34" charset="0"/>
              </a:rPr>
              <a:t>Terlemeyle verilen toplam su miktarı 10 m</a:t>
            </a:r>
            <a:r>
              <a:rPr lang="tr-TR" sz="1600" b="1" baseline="30000" dirty="0">
                <a:solidFill>
                  <a:schemeClr val="bg1"/>
                </a:solidFill>
                <a:latin typeface="Futura Md BT" pitchFamily="34" charset="0"/>
              </a:rPr>
              <a:t>3</a:t>
            </a:r>
            <a:r>
              <a:rPr lang="en-US" sz="1600" b="1" dirty="0">
                <a:solidFill>
                  <a:schemeClr val="bg1"/>
                </a:solidFill>
                <a:latin typeface="Futura Md BT" pitchFamily="34" charset="0"/>
              </a:rPr>
              <a:t>/</a:t>
            </a:r>
            <a:r>
              <a:rPr lang="tr-TR" sz="1600" b="1" dirty="0">
                <a:solidFill>
                  <a:schemeClr val="bg1"/>
                </a:solidFill>
                <a:latin typeface="Futura Md BT" pitchFamily="34" charset="0"/>
              </a:rPr>
              <a:t>yıl</a:t>
            </a:r>
          </a:p>
          <a:p>
            <a:pPr>
              <a:spcBef>
                <a:spcPct val="50000"/>
              </a:spcBef>
            </a:pPr>
            <a:r>
              <a:rPr lang="tr-TR" sz="1600" b="1" i="1" dirty="0">
                <a:solidFill>
                  <a:schemeClr val="bg1"/>
                </a:solidFill>
                <a:latin typeface="Futura Md BT" pitchFamily="34" charset="0"/>
              </a:rPr>
              <a:t>Bu ağaç yılda 10 insana yetecek kadar oksijen üretmektedir; 150 m</a:t>
            </a:r>
            <a:r>
              <a:rPr lang="tr-TR" sz="1600" b="1" i="1" baseline="30000" dirty="0">
                <a:solidFill>
                  <a:schemeClr val="bg1"/>
                </a:solidFill>
                <a:latin typeface="Futura Md BT" pitchFamily="34" charset="0"/>
              </a:rPr>
              <a:t>2</a:t>
            </a:r>
            <a:r>
              <a:rPr lang="tr-TR" sz="1600" b="1" i="1" dirty="0">
                <a:solidFill>
                  <a:schemeClr val="bg1"/>
                </a:solidFill>
                <a:latin typeface="Futura Md BT" pitchFamily="34" charset="0"/>
              </a:rPr>
              <a:t> yaprak yüzey alanı her yıl bir insana yetecek kadar oksijen üretir. Bu ağaçla aynı fonksiyonu yerine getirebilmesi için 0,5  taç hacmine sahip 5400 genç bitki gereklidir.</a:t>
            </a:r>
            <a:endParaRPr lang="en-US" sz="1600" b="1" i="1" baseline="30000" dirty="0">
              <a:solidFill>
                <a:schemeClr val="bg1"/>
              </a:solidFill>
              <a:latin typeface="Futura Md B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4BE03AA1-917B-49F1-8B1A-2BB9019852D6}" type="slidenum">
              <a:rPr lang="en-US" smtClean="0"/>
              <a:pPr/>
              <a:t>10</a:t>
            </a:fld>
            <a:endParaRPr lang="en-US"/>
          </a:p>
        </p:txBody>
      </p:sp>
      <p:pic>
        <p:nvPicPr>
          <p:cNvPr id="5" name="Picture 6" descr="CentralPark341ha"/>
          <p:cNvPicPr>
            <a:picLocks noChangeAspect="1" noChangeArrowheads="1"/>
          </p:cNvPicPr>
          <p:nvPr/>
        </p:nvPicPr>
        <p:blipFill>
          <a:blip r:embed="rId2" cstate="print"/>
          <a:srcRect/>
          <a:stretch>
            <a:fillRect/>
          </a:stretch>
        </p:blipFill>
        <p:spPr bwMode="auto">
          <a:xfrm>
            <a:off x="0" y="1988840"/>
            <a:ext cx="9144000" cy="1963738"/>
          </a:xfrm>
          <a:prstGeom prst="rect">
            <a:avLst/>
          </a:prstGeom>
          <a:noFill/>
          <a:ln w="9525">
            <a:noFill/>
            <a:miter lim="800000"/>
            <a:headEnd/>
            <a:tailEnd/>
          </a:ln>
        </p:spPr>
      </p:pic>
      <p:sp>
        <p:nvSpPr>
          <p:cNvPr id="6" name="Text Box 7"/>
          <p:cNvSpPr txBox="1">
            <a:spLocks noChangeArrowheads="1"/>
          </p:cNvSpPr>
          <p:nvPr/>
        </p:nvSpPr>
        <p:spPr bwMode="auto">
          <a:xfrm>
            <a:off x="2627784" y="4293096"/>
            <a:ext cx="2700338" cy="304800"/>
          </a:xfrm>
          <a:prstGeom prst="rect">
            <a:avLst/>
          </a:prstGeom>
          <a:noFill/>
          <a:ln w="9525">
            <a:noFill/>
            <a:miter lim="800000"/>
            <a:headEnd/>
            <a:tailEnd/>
          </a:ln>
        </p:spPr>
        <p:txBody>
          <a:bodyPr>
            <a:spAutoFit/>
          </a:bodyPr>
          <a:lstStyle/>
          <a:p>
            <a:pPr>
              <a:spcBef>
                <a:spcPct val="50000"/>
              </a:spcBef>
            </a:pPr>
            <a:r>
              <a:rPr lang="tr-TR" sz="1400" b="1" dirty="0">
                <a:solidFill>
                  <a:srgbClr val="FFFFCC"/>
                </a:solidFill>
              </a:rPr>
              <a:t>CENTRAL  PARK  341 Ha</a:t>
            </a:r>
            <a:endParaRPr lang="en-US" sz="1400" b="1" dirty="0">
              <a:solidFill>
                <a:srgbClr val="FFFF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Altinparkgenel"/>
          <p:cNvPicPr>
            <a:picLocks noChangeAspect="1" noChangeArrowheads="1"/>
          </p:cNvPicPr>
          <p:nvPr/>
        </p:nvPicPr>
        <p:blipFill>
          <a:blip r:embed="rId3" cstate="print"/>
          <a:srcRect/>
          <a:stretch>
            <a:fillRect/>
          </a:stretch>
        </p:blipFill>
        <p:spPr bwMode="auto">
          <a:xfrm>
            <a:off x="0" y="0"/>
            <a:ext cx="6450013" cy="6858000"/>
          </a:xfrm>
          <a:prstGeom prst="rect">
            <a:avLst/>
          </a:prstGeom>
          <a:noFill/>
          <a:ln w="9525">
            <a:noFill/>
            <a:miter lim="800000"/>
            <a:headEnd/>
            <a:tailEnd/>
          </a:ln>
        </p:spPr>
      </p:pic>
      <p:sp>
        <p:nvSpPr>
          <p:cNvPr id="113667" name="Text Box 5"/>
          <p:cNvSpPr txBox="1">
            <a:spLocks noChangeArrowheads="1"/>
          </p:cNvSpPr>
          <p:nvPr/>
        </p:nvSpPr>
        <p:spPr bwMode="auto">
          <a:xfrm>
            <a:off x="6443663" y="188913"/>
            <a:ext cx="2700337" cy="304800"/>
          </a:xfrm>
          <a:prstGeom prst="rect">
            <a:avLst/>
          </a:prstGeom>
          <a:noFill/>
          <a:ln w="9525">
            <a:noFill/>
            <a:miter lim="800000"/>
            <a:headEnd/>
            <a:tailEnd/>
          </a:ln>
        </p:spPr>
        <p:txBody>
          <a:bodyPr>
            <a:spAutoFit/>
          </a:bodyPr>
          <a:lstStyle/>
          <a:p>
            <a:pPr>
              <a:spcBef>
                <a:spcPct val="50000"/>
              </a:spcBef>
            </a:pPr>
            <a:r>
              <a:rPr lang="tr-TR" sz="1400" b="1">
                <a:solidFill>
                  <a:srgbClr val="FFFFCC"/>
                </a:solidFill>
              </a:rPr>
              <a:t>ALTINPARK 642 Da</a:t>
            </a:r>
            <a:endParaRPr lang="en-US" sz="1400" b="1">
              <a:solidFill>
                <a:srgbClr val="FFFFC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4BE03AA1-917B-49F1-8B1A-2BB9019852D6}" type="slidenum">
              <a:rPr lang="en-US" smtClean="0"/>
              <a:pPr/>
              <a:t>12</a:t>
            </a:fld>
            <a:endParaRPr lang="en-US"/>
          </a:p>
        </p:txBody>
      </p:sp>
      <p:pic>
        <p:nvPicPr>
          <p:cNvPr id="3073" name="Picture 1" descr="D:\DERSLER_2011-12\Kent Ormanciligi\Fotoğraf03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3C8BAE9F-6074-4FD9-A827-BB5D6177BB0E}" type="slidenum">
              <a:rPr lang="en-US" smtClean="0"/>
              <a:pPr/>
              <a:t>2</a:t>
            </a:fld>
            <a:endParaRPr lang="en-US"/>
          </a:p>
        </p:txBody>
      </p:sp>
      <p:sp>
        <p:nvSpPr>
          <p:cNvPr id="7" name="6 Metin kutusu"/>
          <p:cNvSpPr txBox="1"/>
          <p:nvPr/>
        </p:nvSpPr>
        <p:spPr>
          <a:xfrm>
            <a:off x="899592" y="836712"/>
            <a:ext cx="7848872" cy="738664"/>
          </a:xfrm>
          <a:prstGeom prst="rect">
            <a:avLst/>
          </a:prstGeom>
          <a:noFill/>
        </p:spPr>
        <p:txBody>
          <a:bodyPr wrap="square" rtlCol="0">
            <a:spAutoFit/>
          </a:bodyPr>
          <a:lstStyle/>
          <a:p>
            <a:r>
              <a:rPr lang="tr-TR" sz="2000" b="1" dirty="0" smtClean="0">
                <a:solidFill>
                  <a:schemeClr val="bg1"/>
                </a:solidFill>
              </a:rPr>
              <a:t>Ağaçların ve </a:t>
            </a:r>
            <a:r>
              <a:rPr lang="tr-TR" sz="2400" b="1" dirty="0" smtClean="0">
                <a:solidFill>
                  <a:schemeClr val="bg1"/>
                </a:solidFill>
              </a:rPr>
              <a:t>Yeşil</a:t>
            </a:r>
            <a:r>
              <a:rPr lang="tr-TR" sz="2000" b="1" dirty="0" smtClean="0">
                <a:solidFill>
                  <a:schemeClr val="bg1"/>
                </a:solidFill>
              </a:rPr>
              <a:t> Alanların Kent Ekosistemine Katkıları</a:t>
            </a:r>
            <a:endParaRPr lang="tr-TR" sz="2000" b="1" i="1" dirty="0" smtClean="0">
              <a:solidFill>
                <a:schemeClr val="bg1"/>
              </a:solidFill>
            </a:endParaRPr>
          </a:p>
          <a:p>
            <a:endParaRPr lang="tr-TR" dirty="0"/>
          </a:p>
        </p:txBody>
      </p:sp>
      <p:sp>
        <p:nvSpPr>
          <p:cNvPr id="8" name="7 Metin kutusu"/>
          <p:cNvSpPr txBox="1"/>
          <p:nvPr/>
        </p:nvSpPr>
        <p:spPr>
          <a:xfrm>
            <a:off x="899592" y="1575376"/>
            <a:ext cx="7848872" cy="3785652"/>
          </a:xfrm>
          <a:prstGeom prst="rect">
            <a:avLst/>
          </a:prstGeom>
          <a:noFill/>
        </p:spPr>
        <p:txBody>
          <a:bodyPr wrap="square" rtlCol="0">
            <a:spAutoFit/>
          </a:bodyPr>
          <a:lstStyle/>
          <a:p>
            <a:pPr lvl="0">
              <a:lnSpc>
                <a:spcPct val="150000"/>
              </a:lnSpc>
            </a:pPr>
            <a:r>
              <a:rPr lang="tr-TR" sz="2000" b="1" dirty="0" smtClean="0">
                <a:solidFill>
                  <a:schemeClr val="bg1"/>
                </a:solidFill>
              </a:rPr>
              <a:t>İklimin düzenlenmesi</a:t>
            </a:r>
          </a:p>
          <a:p>
            <a:pPr lvl="0">
              <a:lnSpc>
                <a:spcPct val="150000"/>
              </a:lnSpc>
            </a:pPr>
            <a:r>
              <a:rPr lang="tr-TR" sz="2000" b="1" dirty="0" smtClean="0">
                <a:solidFill>
                  <a:schemeClr val="bg1"/>
                </a:solidFill>
              </a:rPr>
              <a:t>Nispi hava neminin artışı</a:t>
            </a:r>
          </a:p>
          <a:p>
            <a:pPr lvl="0">
              <a:lnSpc>
                <a:spcPct val="150000"/>
              </a:lnSpc>
            </a:pPr>
            <a:r>
              <a:rPr lang="tr-TR" sz="2000" b="1" dirty="0" smtClean="0">
                <a:solidFill>
                  <a:schemeClr val="bg1"/>
                </a:solidFill>
              </a:rPr>
              <a:t>Temiz hava temini</a:t>
            </a:r>
          </a:p>
          <a:p>
            <a:pPr lvl="0">
              <a:lnSpc>
                <a:spcPct val="150000"/>
              </a:lnSpc>
            </a:pPr>
            <a:r>
              <a:rPr lang="tr-TR" sz="2000" b="1" dirty="0" smtClean="0">
                <a:solidFill>
                  <a:schemeClr val="bg1"/>
                </a:solidFill>
              </a:rPr>
              <a:t>Havanın filtrelenmesi</a:t>
            </a:r>
          </a:p>
          <a:p>
            <a:pPr lvl="0">
              <a:lnSpc>
                <a:spcPct val="150000"/>
              </a:lnSpc>
            </a:pPr>
            <a:r>
              <a:rPr lang="tr-TR" sz="2000" b="1" dirty="0" smtClean="0">
                <a:solidFill>
                  <a:schemeClr val="bg1"/>
                </a:solidFill>
              </a:rPr>
              <a:t>Gürültünün </a:t>
            </a:r>
            <a:r>
              <a:rPr lang="tr-TR" sz="2000" b="1" dirty="0" err="1" smtClean="0">
                <a:solidFill>
                  <a:schemeClr val="bg1"/>
                </a:solidFill>
              </a:rPr>
              <a:t>absorbsiyonu</a:t>
            </a:r>
            <a:endParaRPr lang="tr-TR" sz="2000" b="1" dirty="0" smtClean="0">
              <a:solidFill>
                <a:schemeClr val="bg1"/>
              </a:solidFill>
            </a:endParaRPr>
          </a:p>
          <a:p>
            <a:pPr lvl="0">
              <a:lnSpc>
                <a:spcPct val="150000"/>
              </a:lnSpc>
            </a:pPr>
            <a:r>
              <a:rPr lang="tr-TR" sz="2000" b="1" dirty="0" smtClean="0">
                <a:solidFill>
                  <a:schemeClr val="bg1"/>
                </a:solidFill>
              </a:rPr>
              <a:t>Oksijen üretimi</a:t>
            </a:r>
          </a:p>
          <a:p>
            <a:pPr lvl="0">
              <a:lnSpc>
                <a:spcPct val="150000"/>
              </a:lnSpc>
            </a:pPr>
            <a:r>
              <a:rPr lang="tr-TR" sz="2000" b="1" dirty="0" smtClean="0">
                <a:solidFill>
                  <a:schemeClr val="bg1"/>
                </a:solidFill>
              </a:rPr>
              <a:t>Sera etkisinin azaltılması</a:t>
            </a:r>
          </a:p>
          <a:p>
            <a:pPr>
              <a:lnSpc>
                <a:spcPct val="150000"/>
              </a:lnSpc>
            </a:pPr>
            <a:r>
              <a:rPr lang="tr-TR" sz="2000" b="1" dirty="0" smtClean="0">
                <a:solidFill>
                  <a:schemeClr val="bg1"/>
                </a:solidFill>
              </a:rPr>
              <a:t>Enerji tasarrufu</a:t>
            </a:r>
            <a:endParaRPr lang="tr-TR"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3C8BAE9F-6074-4FD9-A827-BB5D6177BB0E}" type="slidenum">
              <a:rPr lang="en-US" smtClean="0"/>
              <a:pPr/>
              <a:t>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2339752" cy="6806552"/>
          </a:xfrm>
          <a:prstGeom prst="rect">
            <a:avLst/>
          </a:prstGeom>
          <a:noFill/>
          <a:ln w="9525">
            <a:noFill/>
            <a:miter lim="800000"/>
            <a:headEnd/>
            <a:tailEnd/>
          </a:ln>
        </p:spPr>
      </p:pic>
      <p:sp>
        <p:nvSpPr>
          <p:cNvPr id="8" name="7 Metin kutusu"/>
          <p:cNvSpPr txBox="1"/>
          <p:nvPr/>
        </p:nvSpPr>
        <p:spPr>
          <a:xfrm>
            <a:off x="2555776" y="620688"/>
            <a:ext cx="6408712" cy="4708981"/>
          </a:xfrm>
          <a:prstGeom prst="rect">
            <a:avLst/>
          </a:prstGeom>
          <a:noFill/>
        </p:spPr>
        <p:txBody>
          <a:bodyPr wrap="square" rtlCol="0">
            <a:spAutoFit/>
          </a:bodyPr>
          <a:lstStyle/>
          <a:p>
            <a:pPr lvl="0">
              <a:lnSpc>
                <a:spcPct val="150000"/>
              </a:lnSpc>
            </a:pPr>
            <a:r>
              <a:rPr lang="en-US" sz="2000" b="1" dirty="0" err="1" smtClean="0">
                <a:solidFill>
                  <a:schemeClr val="bg1"/>
                </a:solidFill>
              </a:rPr>
              <a:t>Güneşli</a:t>
            </a:r>
            <a:r>
              <a:rPr lang="en-US" sz="2000" b="1" dirty="0" smtClean="0">
                <a:solidFill>
                  <a:schemeClr val="bg1"/>
                </a:solidFill>
              </a:rPr>
              <a:t> </a:t>
            </a:r>
            <a:r>
              <a:rPr lang="en-US" sz="2000" b="1" dirty="0" err="1" smtClean="0">
                <a:solidFill>
                  <a:schemeClr val="bg1"/>
                </a:solidFill>
              </a:rPr>
              <a:t>bir</a:t>
            </a:r>
            <a:r>
              <a:rPr lang="en-US" sz="2000" b="1" dirty="0" smtClean="0">
                <a:solidFill>
                  <a:schemeClr val="bg1"/>
                </a:solidFill>
              </a:rPr>
              <a:t> </a:t>
            </a:r>
            <a:r>
              <a:rPr lang="en-US" sz="2000" b="1" dirty="0" err="1" smtClean="0">
                <a:solidFill>
                  <a:schemeClr val="bg1"/>
                </a:solidFill>
              </a:rPr>
              <a:t>ortamda</a:t>
            </a:r>
            <a:r>
              <a:rPr lang="en-US" sz="2000" b="1" dirty="0" smtClean="0">
                <a:solidFill>
                  <a:schemeClr val="bg1"/>
                </a:solidFill>
              </a:rPr>
              <a:t> </a:t>
            </a:r>
            <a:r>
              <a:rPr lang="en-US" sz="2000" b="1" dirty="0" err="1" smtClean="0">
                <a:solidFill>
                  <a:schemeClr val="bg1"/>
                </a:solidFill>
              </a:rPr>
              <a:t>bulunan</a:t>
            </a:r>
            <a:r>
              <a:rPr lang="en-US" sz="2000" b="1" dirty="0" smtClean="0">
                <a:solidFill>
                  <a:schemeClr val="bg1"/>
                </a:solidFill>
              </a:rPr>
              <a:t> </a:t>
            </a:r>
            <a:r>
              <a:rPr lang="en-US" sz="2000" b="1" dirty="0" err="1" smtClean="0">
                <a:solidFill>
                  <a:schemeClr val="bg1"/>
                </a:solidFill>
              </a:rPr>
              <a:t>bu</a:t>
            </a:r>
            <a:r>
              <a:rPr lang="en-US" sz="2000" b="1" dirty="0" smtClean="0">
                <a:solidFill>
                  <a:schemeClr val="bg1"/>
                </a:solidFill>
              </a:rPr>
              <a:t> </a:t>
            </a:r>
            <a:r>
              <a:rPr lang="en-US" sz="2000" b="1" dirty="0" err="1" smtClean="0">
                <a:solidFill>
                  <a:schemeClr val="bg1"/>
                </a:solidFill>
              </a:rPr>
              <a:t>ağaçtan</a:t>
            </a:r>
            <a:r>
              <a:rPr lang="en-US" sz="2000" b="1" dirty="0" smtClean="0">
                <a:solidFill>
                  <a:schemeClr val="bg1"/>
                </a:solidFill>
              </a:rPr>
              <a:t> </a:t>
            </a:r>
            <a:r>
              <a:rPr lang="en-US" sz="2000" b="1" dirty="0" err="1" smtClean="0">
                <a:solidFill>
                  <a:schemeClr val="bg1"/>
                </a:solidFill>
              </a:rPr>
              <a:t>alınan</a:t>
            </a:r>
            <a:r>
              <a:rPr lang="en-US" sz="2000" b="1" dirty="0" smtClean="0">
                <a:solidFill>
                  <a:schemeClr val="bg1"/>
                </a:solidFill>
              </a:rPr>
              <a:t> </a:t>
            </a:r>
            <a:r>
              <a:rPr lang="en-US" sz="2000" b="1" dirty="0" err="1" smtClean="0">
                <a:solidFill>
                  <a:schemeClr val="bg1"/>
                </a:solidFill>
              </a:rPr>
              <a:t>termograf</a:t>
            </a:r>
            <a:r>
              <a:rPr lang="en-US" sz="2000" b="1" dirty="0" smtClean="0">
                <a:solidFill>
                  <a:schemeClr val="bg1"/>
                </a:solidFill>
              </a:rPr>
              <a:t> </a:t>
            </a:r>
            <a:r>
              <a:rPr lang="en-US" sz="2000" b="1" dirty="0" err="1" smtClean="0">
                <a:solidFill>
                  <a:schemeClr val="bg1"/>
                </a:solidFill>
              </a:rPr>
              <a:t>ağaçtaki</a:t>
            </a:r>
            <a:r>
              <a:rPr lang="en-US" sz="2000" b="1" dirty="0" smtClean="0">
                <a:solidFill>
                  <a:schemeClr val="bg1"/>
                </a:solidFill>
              </a:rPr>
              <a:t> </a:t>
            </a:r>
            <a:r>
              <a:rPr lang="en-US" sz="2000" b="1" dirty="0" err="1" smtClean="0">
                <a:solidFill>
                  <a:schemeClr val="bg1"/>
                </a:solidFill>
              </a:rPr>
              <a:t>ortalama</a:t>
            </a:r>
            <a:r>
              <a:rPr lang="en-US" sz="2000" b="1" dirty="0" smtClean="0">
                <a:solidFill>
                  <a:schemeClr val="bg1"/>
                </a:solidFill>
              </a:rPr>
              <a:t> </a:t>
            </a:r>
            <a:r>
              <a:rPr lang="en-US" sz="2000" b="1" dirty="0" err="1" smtClean="0">
                <a:solidFill>
                  <a:schemeClr val="bg1"/>
                </a:solidFill>
              </a:rPr>
              <a:t>sıcaklığının</a:t>
            </a:r>
            <a:r>
              <a:rPr lang="en-US" sz="2000" b="1" dirty="0" smtClean="0">
                <a:solidFill>
                  <a:schemeClr val="bg1"/>
                </a:solidFill>
              </a:rPr>
              <a:t> </a:t>
            </a:r>
            <a:r>
              <a:rPr lang="en-US" sz="2000" b="1" dirty="0" err="1" smtClean="0">
                <a:solidFill>
                  <a:schemeClr val="bg1"/>
                </a:solidFill>
              </a:rPr>
              <a:t>gölgede</a:t>
            </a:r>
            <a:r>
              <a:rPr lang="en-US" sz="2000" b="1" dirty="0" smtClean="0">
                <a:solidFill>
                  <a:schemeClr val="bg1"/>
                </a:solidFill>
              </a:rPr>
              <a:t> </a:t>
            </a:r>
            <a:r>
              <a:rPr lang="en-US" sz="2000" b="1" dirty="0" err="1" smtClean="0">
                <a:solidFill>
                  <a:schemeClr val="bg1"/>
                </a:solidFill>
              </a:rPr>
              <a:t>kalan</a:t>
            </a:r>
            <a:r>
              <a:rPr lang="en-US" sz="2000" b="1" dirty="0" smtClean="0">
                <a:solidFill>
                  <a:schemeClr val="bg1"/>
                </a:solidFill>
              </a:rPr>
              <a:t> </a:t>
            </a:r>
            <a:r>
              <a:rPr lang="en-US" sz="2000" b="1" dirty="0" err="1" smtClean="0">
                <a:solidFill>
                  <a:schemeClr val="bg1"/>
                </a:solidFill>
              </a:rPr>
              <a:t>kısımlarda</a:t>
            </a:r>
            <a:r>
              <a:rPr lang="en-US" sz="2000" b="1" dirty="0" smtClean="0">
                <a:solidFill>
                  <a:schemeClr val="bg1"/>
                </a:solidFill>
              </a:rPr>
              <a:t> 27°C, </a:t>
            </a:r>
            <a:r>
              <a:rPr lang="en-US" sz="2000" b="1" dirty="0" err="1" smtClean="0">
                <a:solidFill>
                  <a:schemeClr val="bg1"/>
                </a:solidFill>
              </a:rPr>
              <a:t>güneş</a:t>
            </a:r>
            <a:r>
              <a:rPr lang="en-US" sz="2000" b="1" dirty="0" smtClean="0">
                <a:solidFill>
                  <a:schemeClr val="bg1"/>
                </a:solidFill>
              </a:rPr>
              <a:t> </a:t>
            </a:r>
            <a:r>
              <a:rPr lang="en-US" sz="2000" b="1" dirty="0" err="1" smtClean="0">
                <a:solidFill>
                  <a:schemeClr val="bg1"/>
                </a:solidFill>
              </a:rPr>
              <a:t>bakan</a:t>
            </a:r>
            <a:r>
              <a:rPr lang="en-US" sz="2000" b="1" dirty="0" smtClean="0">
                <a:solidFill>
                  <a:schemeClr val="bg1"/>
                </a:solidFill>
              </a:rPr>
              <a:t> </a:t>
            </a:r>
            <a:r>
              <a:rPr lang="en-US" sz="2000" b="1" dirty="0" err="1" smtClean="0">
                <a:solidFill>
                  <a:schemeClr val="bg1"/>
                </a:solidFill>
              </a:rPr>
              <a:t>yapraklarda</a:t>
            </a:r>
            <a:r>
              <a:rPr lang="en-US" sz="2000" b="1" dirty="0" smtClean="0">
                <a:solidFill>
                  <a:schemeClr val="bg1"/>
                </a:solidFill>
              </a:rPr>
              <a:t> 29°C </a:t>
            </a:r>
            <a:r>
              <a:rPr lang="en-US" sz="2000" b="1" dirty="0" err="1" smtClean="0">
                <a:solidFill>
                  <a:schemeClr val="bg1"/>
                </a:solidFill>
              </a:rPr>
              <a:t>ve</a:t>
            </a:r>
            <a:r>
              <a:rPr lang="en-US" sz="2000" b="1" dirty="0" smtClean="0">
                <a:solidFill>
                  <a:schemeClr val="bg1"/>
                </a:solidFill>
              </a:rPr>
              <a:t> </a:t>
            </a:r>
            <a:r>
              <a:rPr lang="en-US" sz="2000" b="1" dirty="0" err="1" smtClean="0">
                <a:solidFill>
                  <a:schemeClr val="bg1"/>
                </a:solidFill>
              </a:rPr>
              <a:t>ortalama</a:t>
            </a:r>
            <a:r>
              <a:rPr lang="en-US" sz="2000" b="1" dirty="0" smtClean="0">
                <a:solidFill>
                  <a:schemeClr val="bg1"/>
                </a:solidFill>
              </a:rPr>
              <a:t> </a:t>
            </a:r>
            <a:r>
              <a:rPr lang="en-US" sz="2000" b="1" dirty="0" err="1" smtClean="0">
                <a:solidFill>
                  <a:schemeClr val="bg1"/>
                </a:solidFill>
              </a:rPr>
              <a:t>sıcaklık</a:t>
            </a:r>
            <a:r>
              <a:rPr lang="en-US" sz="2000" b="1" dirty="0" smtClean="0">
                <a:solidFill>
                  <a:schemeClr val="bg1"/>
                </a:solidFill>
              </a:rPr>
              <a:t> </a:t>
            </a:r>
            <a:r>
              <a:rPr lang="en-US" sz="2000" b="1" dirty="0" err="1" smtClean="0">
                <a:solidFill>
                  <a:schemeClr val="bg1"/>
                </a:solidFill>
              </a:rPr>
              <a:t>değerinin</a:t>
            </a:r>
            <a:r>
              <a:rPr lang="en-US" sz="2000" b="1" dirty="0" smtClean="0">
                <a:solidFill>
                  <a:schemeClr val="bg1"/>
                </a:solidFill>
              </a:rPr>
              <a:t> </a:t>
            </a:r>
            <a:r>
              <a:rPr lang="en-US" sz="2000" b="1" dirty="0" err="1" smtClean="0">
                <a:solidFill>
                  <a:schemeClr val="bg1"/>
                </a:solidFill>
              </a:rPr>
              <a:t>ise</a:t>
            </a:r>
            <a:r>
              <a:rPr lang="en-US" sz="2000" b="1" dirty="0" smtClean="0">
                <a:solidFill>
                  <a:schemeClr val="bg1"/>
                </a:solidFill>
              </a:rPr>
              <a:t> </a:t>
            </a:r>
            <a:r>
              <a:rPr lang="en-US" sz="2000" b="1" dirty="0" err="1" smtClean="0">
                <a:solidFill>
                  <a:schemeClr val="bg1"/>
                </a:solidFill>
              </a:rPr>
              <a:t>dışarıdaki</a:t>
            </a:r>
            <a:r>
              <a:rPr lang="en-US" sz="2000" b="1" dirty="0" smtClean="0">
                <a:solidFill>
                  <a:schemeClr val="bg1"/>
                </a:solidFill>
              </a:rPr>
              <a:t> </a:t>
            </a:r>
            <a:r>
              <a:rPr lang="en-US" sz="2000" b="1" dirty="0" err="1" smtClean="0">
                <a:solidFill>
                  <a:schemeClr val="bg1"/>
                </a:solidFill>
              </a:rPr>
              <a:t>sıcaklıkla</a:t>
            </a:r>
            <a:r>
              <a:rPr lang="en-US" sz="2000" b="1" dirty="0" smtClean="0">
                <a:solidFill>
                  <a:schemeClr val="bg1"/>
                </a:solidFill>
              </a:rPr>
              <a:t> </a:t>
            </a:r>
            <a:r>
              <a:rPr lang="en-US" sz="2000" b="1" dirty="0" err="1" smtClean="0">
                <a:solidFill>
                  <a:schemeClr val="bg1"/>
                </a:solidFill>
              </a:rPr>
              <a:t>eşit</a:t>
            </a:r>
            <a:r>
              <a:rPr lang="en-US" sz="2000" b="1" dirty="0" smtClean="0">
                <a:solidFill>
                  <a:schemeClr val="bg1"/>
                </a:solidFill>
              </a:rPr>
              <a:t> </a:t>
            </a:r>
            <a:r>
              <a:rPr lang="en-US" sz="2000" b="1" dirty="0" err="1" smtClean="0">
                <a:solidFill>
                  <a:schemeClr val="bg1"/>
                </a:solidFill>
              </a:rPr>
              <a:t>biçimde</a:t>
            </a:r>
            <a:r>
              <a:rPr lang="en-US" sz="2000" b="1" dirty="0" smtClean="0">
                <a:solidFill>
                  <a:schemeClr val="bg1"/>
                </a:solidFill>
              </a:rPr>
              <a:t> 28°C </a:t>
            </a:r>
            <a:r>
              <a:rPr lang="en-US" sz="2000" b="1" dirty="0" err="1" smtClean="0">
                <a:solidFill>
                  <a:schemeClr val="bg1"/>
                </a:solidFill>
              </a:rPr>
              <a:t>olduğunu</a:t>
            </a:r>
            <a:r>
              <a:rPr lang="en-US" sz="2000" b="1" dirty="0" smtClean="0">
                <a:solidFill>
                  <a:schemeClr val="bg1"/>
                </a:solidFill>
              </a:rPr>
              <a:t> </a:t>
            </a:r>
            <a:r>
              <a:rPr lang="en-US" sz="2000" b="1" dirty="0" err="1" smtClean="0">
                <a:solidFill>
                  <a:schemeClr val="bg1"/>
                </a:solidFill>
              </a:rPr>
              <a:t>göstermektedir</a:t>
            </a:r>
            <a:r>
              <a:rPr lang="en-US" sz="2000" b="1" dirty="0" smtClean="0">
                <a:solidFill>
                  <a:schemeClr val="bg1"/>
                </a:solidFill>
              </a:rPr>
              <a:t>. </a:t>
            </a:r>
            <a:r>
              <a:rPr lang="en-US" sz="2000" b="1" dirty="0" err="1" smtClean="0">
                <a:solidFill>
                  <a:schemeClr val="bg1"/>
                </a:solidFill>
              </a:rPr>
              <a:t>Sıcak</a:t>
            </a:r>
            <a:r>
              <a:rPr lang="en-US" sz="2000" b="1" dirty="0" smtClean="0">
                <a:solidFill>
                  <a:schemeClr val="bg1"/>
                </a:solidFill>
              </a:rPr>
              <a:t> </a:t>
            </a:r>
            <a:r>
              <a:rPr lang="en-US" sz="2000" b="1" dirty="0" err="1" smtClean="0">
                <a:solidFill>
                  <a:schemeClr val="bg1"/>
                </a:solidFill>
              </a:rPr>
              <a:t>ve</a:t>
            </a:r>
            <a:r>
              <a:rPr lang="en-US" sz="2000" b="1" dirty="0" smtClean="0">
                <a:solidFill>
                  <a:schemeClr val="bg1"/>
                </a:solidFill>
              </a:rPr>
              <a:t> </a:t>
            </a:r>
            <a:r>
              <a:rPr lang="en-US" sz="2000" b="1" dirty="0" err="1" smtClean="0">
                <a:solidFill>
                  <a:schemeClr val="bg1"/>
                </a:solidFill>
              </a:rPr>
              <a:t>kurak</a:t>
            </a:r>
            <a:r>
              <a:rPr lang="en-US" sz="2000" b="1" dirty="0" smtClean="0">
                <a:solidFill>
                  <a:schemeClr val="bg1"/>
                </a:solidFill>
              </a:rPr>
              <a:t> </a:t>
            </a:r>
            <a:r>
              <a:rPr lang="en-US" sz="2000" b="1" dirty="0" err="1" smtClean="0">
                <a:solidFill>
                  <a:schemeClr val="bg1"/>
                </a:solidFill>
              </a:rPr>
              <a:t>bölgelerde</a:t>
            </a:r>
            <a:r>
              <a:rPr lang="en-US" sz="2000" b="1" dirty="0" smtClean="0">
                <a:solidFill>
                  <a:schemeClr val="bg1"/>
                </a:solidFill>
              </a:rPr>
              <a:t> </a:t>
            </a:r>
            <a:r>
              <a:rPr lang="en-US" sz="2000" b="1" dirty="0" err="1" smtClean="0">
                <a:solidFill>
                  <a:schemeClr val="bg1"/>
                </a:solidFill>
              </a:rPr>
              <a:t>bu</a:t>
            </a:r>
            <a:r>
              <a:rPr lang="en-US" sz="2000" b="1" dirty="0" smtClean="0">
                <a:solidFill>
                  <a:schemeClr val="bg1"/>
                </a:solidFill>
              </a:rPr>
              <a:t> </a:t>
            </a:r>
            <a:r>
              <a:rPr lang="en-US" sz="2000" b="1" dirty="0" err="1" smtClean="0">
                <a:solidFill>
                  <a:schemeClr val="bg1"/>
                </a:solidFill>
              </a:rPr>
              <a:t>dolaylı</a:t>
            </a:r>
            <a:r>
              <a:rPr lang="en-US" sz="2000" b="1" dirty="0" smtClean="0">
                <a:solidFill>
                  <a:schemeClr val="bg1"/>
                </a:solidFill>
              </a:rPr>
              <a:t> </a:t>
            </a:r>
            <a:r>
              <a:rPr lang="en-US" sz="2000" b="1" dirty="0" err="1" smtClean="0">
                <a:solidFill>
                  <a:schemeClr val="bg1"/>
                </a:solidFill>
              </a:rPr>
              <a:t>serinletme</a:t>
            </a:r>
            <a:r>
              <a:rPr lang="en-US" sz="2000" b="1" dirty="0" smtClean="0">
                <a:solidFill>
                  <a:schemeClr val="bg1"/>
                </a:solidFill>
              </a:rPr>
              <a:t> </a:t>
            </a:r>
            <a:r>
              <a:rPr lang="en-US" sz="2000" b="1" dirty="0" err="1" smtClean="0">
                <a:solidFill>
                  <a:schemeClr val="bg1"/>
                </a:solidFill>
              </a:rPr>
              <a:t>etkisi</a:t>
            </a:r>
            <a:r>
              <a:rPr lang="en-US" sz="2000" b="1" dirty="0" smtClean="0">
                <a:solidFill>
                  <a:schemeClr val="bg1"/>
                </a:solidFill>
              </a:rPr>
              <a:t> </a:t>
            </a:r>
            <a:r>
              <a:rPr lang="en-US" sz="2000" b="1" dirty="0" err="1" smtClean="0">
                <a:solidFill>
                  <a:schemeClr val="bg1"/>
                </a:solidFill>
              </a:rPr>
              <a:t>yetişkin</a:t>
            </a:r>
            <a:r>
              <a:rPr lang="en-US" sz="2000" b="1" dirty="0" smtClean="0">
                <a:solidFill>
                  <a:schemeClr val="bg1"/>
                </a:solidFill>
              </a:rPr>
              <a:t> </a:t>
            </a:r>
            <a:r>
              <a:rPr lang="en-US" sz="2000" b="1" dirty="0" err="1" smtClean="0">
                <a:solidFill>
                  <a:schemeClr val="bg1"/>
                </a:solidFill>
              </a:rPr>
              <a:t>ağaçların</a:t>
            </a:r>
            <a:r>
              <a:rPr lang="en-US" sz="2000" b="1" dirty="0" smtClean="0">
                <a:solidFill>
                  <a:schemeClr val="bg1"/>
                </a:solidFill>
              </a:rPr>
              <a:t> </a:t>
            </a:r>
            <a:r>
              <a:rPr lang="en-US" sz="2000" b="1" dirty="0" err="1" smtClean="0">
                <a:solidFill>
                  <a:schemeClr val="bg1"/>
                </a:solidFill>
              </a:rPr>
              <a:t>bulunduğu</a:t>
            </a:r>
            <a:r>
              <a:rPr lang="en-US" sz="2000" b="1" dirty="0" smtClean="0">
                <a:solidFill>
                  <a:schemeClr val="bg1"/>
                </a:solidFill>
              </a:rPr>
              <a:t> </a:t>
            </a:r>
            <a:r>
              <a:rPr lang="en-US" sz="2000" b="1" dirty="0" err="1" smtClean="0">
                <a:solidFill>
                  <a:schemeClr val="bg1"/>
                </a:solidFill>
              </a:rPr>
              <a:t>alanlarla</a:t>
            </a:r>
            <a:r>
              <a:rPr lang="en-US" sz="2000" b="1" dirty="0" smtClean="0">
                <a:solidFill>
                  <a:schemeClr val="bg1"/>
                </a:solidFill>
              </a:rPr>
              <a:t> </a:t>
            </a:r>
            <a:r>
              <a:rPr lang="en-US" sz="2000" b="1" dirty="0" err="1" smtClean="0">
                <a:solidFill>
                  <a:schemeClr val="bg1"/>
                </a:solidFill>
              </a:rPr>
              <a:t>ağaçsız</a:t>
            </a:r>
            <a:r>
              <a:rPr lang="en-US" sz="2000" b="1" dirty="0" smtClean="0">
                <a:solidFill>
                  <a:schemeClr val="bg1"/>
                </a:solidFill>
              </a:rPr>
              <a:t> </a:t>
            </a:r>
            <a:r>
              <a:rPr lang="en-US" sz="2000" b="1" dirty="0" err="1" smtClean="0">
                <a:solidFill>
                  <a:schemeClr val="bg1"/>
                </a:solidFill>
              </a:rPr>
              <a:t>alanlar</a:t>
            </a:r>
            <a:r>
              <a:rPr lang="en-US" sz="2000" b="1" dirty="0" smtClean="0">
                <a:solidFill>
                  <a:schemeClr val="bg1"/>
                </a:solidFill>
              </a:rPr>
              <a:t> </a:t>
            </a:r>
            <a:r>
              <a:rPr lang="en-US" sz="2000" b="1" dirty="0" err="1" smtClean="0">
                <a:solidFill>
                  <a:schemeClr val="bg1"/>
                </a:solidFill>
              </a:rPr>
              <a:t>karşılaştırıldığında</a:t>
            </a:r>
            <a:r>
              <a:rPr lang="en-US" sz="2000" b="1" dirty="0" smtClean="0">
                <a:solidFill>
                  <a:schemeClr val="bg1"/>
                </a:solidFill>
              </a:rPr>
              <a:t> </a:t>
            </a:r>
            <a:r>
              <a:rPr lang="en-US" sz="2000" b="1" dirty="0" err="1" smtClean="0">
                <a:solidFill>
                  <a:schemeClr val="bg1"/>
                </a:solidFill>
              </a:rPr>
              <a:t>gündüz</a:t>
            </a:r>
            <a:r>
              <a:rPr lang="en-US" sz="2000" b="1" dirty="0" smtClean="0">
                <a:solidFill>
                  <a:schemeClr val="bg1"/>
                </a:solidFill>
              </a:rPr>
              <a:t> </a:t>
            </a:r>
            <a:r>
              <a:rPr lang="en-US" sz="2000" b="1" dirty="0" err="1" smtClean="0">
                <a:solidFill>
                  <a:schemeClr val="bg1"/>
                </a:solidFill>
              </a:rPr>
              <a:t>saatlerinde</a:t>
            </a:r>
            <a:r>
              <a:rPr lang="en-US" sz="2000" b="1" dirty="0" smtClean="0">
                <a:solidFill>
                  <a:schemeClr val="bg1"/>
                </a:solidFill>
              </a:rPr>
              <a:t> 3°- 6°C’ye </a:t>
            </a:r>
            <a:r>
              <a:rPr lang="en-US" sz="2000" b="1" dirty="0" err="1" smtClean="0">
                <a:solidFill>
                  <a:schemeClr val="bg1"/>
                </a:solidFill>
              </a:rPr>
              <a:t>ulaşabilmektedir</a:t>
            </a:r>
            <a:r>
              <a:rPr lang="en-US" sz="2000" b="1" dirty="0" smtClean="0">
                <a:solidFill>
                  <a:schemeClr val="bg1"/>
                </a:solidFill>
              </a:rPr>
              <a:t> </a:t>
            </a:r>
            <a:endParaRPr lang="tr-TR"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4BE03AA1-917B-49F1-8B1A-2BB9019852D6}" type="slidenum">
              <a:rPr lang="en-US" smtClean="0"/>
              <a:pPr/>
              <a:t>4</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1"/>
            <a:ext cx="6406442" cy="299695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9147" y="2857510"/>
            <a:ext cx="6283053" cy="3019762"/>
          </a:xfrm>
          <a:prstGeom prst="rect">
            <a:avLst/>
          </a:prstGeom>
          <a:noFill/>
          <a:ln w="9525">
            <a:noFill/>
            <a:miter lim="800000"/>
            <a:headEnd/>
            <a:tailEnd/>
          </a:ln>
        </p:spPr>
      </p:pic>
      <p:sp>
        <p:nvSpPr>
          <p:cNvPr id="8" name="7 Metin kutusu"/>
          <p:cNvSpPr txBox="1"/>
          <p:nvPr/>
        </p:nvSpPr>
        <p:spPr>
          <a:xfrm>
            <a:off x="72008" y="5890046"/>
            <a:ext cx="8964488" cy="923330"/>
          </a:xfrm>
          <a:prstGeom prst="rect">
            <a:avLst/>
          </a:prstGeom>
          <a:noFill/>
        </p:spPr>
        <p:txBody>
          <a:bodyPr wrap="square" rtlCol="0">
            <a:spAutoFit/>
          </a:bodyPr>
          <a:lstStyle/>
          <a:p>
            <a:r>
              <a:rPr lang="en-US" b="1" dirty="0" err="1" smtClean="0">
                <a:solidFill>
                  <a:schemeClr val="bg1"/>
                </a:solidFill>
              </a:rPr>
              <a:t>Sulanan</a:t>
            </a:r>
            <a:r>
              <a:rPr lang="en-US" b="1" dirty="0" smtClean="0">
                <a:solidFill>
                  <a:schemeClr val="bg1"/>
                </a:solidFill>
              </a:rPr>
              <a:t> </a:t>
            </a:r>
            <a:r>
              <a:rPr lang="en-US" b="1" dirty="0" err="1" smtClean="0">
                <a:solidFill>
                  <a:schemeClr val="bg1"/>
                </a:solidFill>
              </a:rPr>
              <a:t>çim</a:t>
            </a:r>
            <a:r>
              <a:rPr lang="en-US" b="1" dirty="0" smtClean="0">
                <a:solidFill>
                  <a:schemeClr val="bg1"/>
                </a:solidFill>
              </a:rPr>
              <a:t> </a:t>
            </a:r>
            <a:r>
              <a:rPr lang="en-US" b="1" dirty="0" err="1" smtClean="0">
                <a:solidFill>
                  <a:schemeClr val="bg1"/>
                </a:solidFill>
              </a:rPr>
              <a:t>alanların</a:t>
            </a:r>
            <a:r>
              <a:rPr lang="en-US" b="1" dirty="0" smtClean="0">
                <a:solidFill>
                  <a:schemeClr val="bg1"/>
                </a:solidFill>
              </a:rPr>
              <a:t> </a:t>
            </a:r>
            <a:r>
              <a:rPr lang="en-US" b="1" dirty="0" err="1" smtClean="0">
                <a:solidFill>
                  <a:schemeClr val="bg1"/>
                </a:solidFill>
              </a:rPr>
              <a:t>çoğunlukta</a:t>
            </a:r>
            <a:r>
              <a:rPr lang="en-US" b="1" dirty="0" smtClean="0">
                <a:solidFill>
                  <a:schemeClr val="bg1"/>
                </a:solidFill>
              </a:rPr>
              <a:t> </a:t>
            </a:r>
            <a:r>
              <a:rPr lang="en-US" b="1" dirty="0" err="1" smtClean="0">
                <a:solidFill>
                  <a:schemeClr val="bg1"/>
                </a:solidFill>
              </a:rPr>
              <a:t>olduğu</a:t>
            </a:r>
            <a:r>
              <a:rPr lang="en-US" b="1" dirty="0" smtClean="0">
                <a:solidFill>
                  <a:schemeClr val="bg1"/>
                </a:solidFill>
              </a:rPr>
              <a:t> Prince of Wales </a:t>
            </a:r>
            <a:r>
              <a:rPr lang="en-US" b="1" dirty="0" err="1" smtClean="0">
                <a:solidFill>
                  <a:schemeClr val="bg1"/>
                </a:solidFill>
              </a:rPr>
              <a:t>Parkı</a:t>
            </a:r>
            <a:r>
              <a:rPr lang="en-US" b="1" dirty="0" smtClean="0">
                <a:solidFill>
                  <a:schemeClr val="bg1"/>
                </a:solidFill>
              </a:rPr>
              <a:t> (a) </a:t>
            </a:r>
            <a:r>
              <a:rPr lang="en-US" b="1" dirty="0" err="1" smtClean="0">
                <a:solidFill>
                  <a:schemeClr val="bg1"/>
                </a:solidFill>
              </a:rPr>
              <a:t>ve</a:t>
            </a:r>
            <a:r>
              <a:rPr lang="en-US" b="1" dirty="0" smtClean="0">
                <a:solidFill>
                  <a:schemeClr val="bg1"/>
                </a:solidFill>
              </a:rPr>
              <a:t> </a:t>
            </a:r>
            <a:r>
              <a:rPr lang="en-US" b="1" dirty="0" err="1" smtClean="0">
                <a:solidFill>
                  <a:schemeClr val="bg1"/>
                </a:solidFill>
              </a:rPr>
              <a:t>çoğunlukla</a:t>
            </a:r>
            <a:r>
              <a:rPr lang="en-US" b="1" dirty="0" smtClean="0">
                <a:solidFill>
                  <a:schemeClr val="bg1"/>
                </a:solidFill>
              </a:rPr>
              <a:t> </a:t>
            </a:r>
            <a:r>
              <a:rPr lang="en-US" b="1" dirty="0" err="1" smtClean="0">
                <a:solidFill>
                  <a:schemeClr val="bg1"/>
                </a:solidFill>
              </a:rPr>
              <a:t>yapraklı</a:t>
            </a:r>
            <a:r>
              <a:rPr lang="en-US" b="1" dirty="0" smtClean="0">
                <a:solidFill>
                  <a:schemeClr val="bg1"/>
                </a:solidFill>
              </a:rPr>
              <a:t> </a:t>
            </a:r>
            <a:r>
              <a:rPr lang="en-US" b="1" dirty="0" err="1" smtClean="0">
                <a:solidFill>
                  <a:schemeClr val="bg1"/>
                </a:solidFill>
              </a:rPr>
              <a:t>ağaçlardan</a:t>
            </a:r>
            <a:r>
              <a:rPr lang="en-US" b="1" dirty="0" smtClean="0">
                <a:solidFill>
                  <a:schemeClr val="bg1"/>
                </a:solidFill>
              </a:rPr>
              <a:t> </a:t>
            </a:r>
            <a:r>
              <a:rPr lang="en-US" b="1" dirty="0" err="1" smtClean="0">
                <a:solidFill>
                  <a:schemeClr val="bg1"/>
                </a:solidFill>
              </a:rPr>
              <a:t>oluşan</a:t>
            </a:r>
            <a:r>
              <a:rPr lang="en-US" b="1" dirty="0" smtClean="0">
                <a:solidFill>
                  <a:schemeClr val="bg1"/>
                </a:solidFill>
              </a:rPr>
              <a:t> Devonshire </a:t>
            </a:r>
            <a:r>
              <a:rPr lang="en-US" b="1" dirty="0" err="1" smtClean="0">
                <a:solidFill>
                  <a:schemeClr val="bg1"/>
                </a:solidFill>
              </a:rPr>
              <a:t>Parkına</a:t>
            </a:r>
            <a:r>
              <a:rPr lang="en-US" b="1" dirty="0" smtClean="0">
                <a:solidFill>
                  <a:schemeClr val="bg1"/>
                </a:solidFill>
              </a:rPr>
              <a:t> (Vancouver, </a:t>
            </a:r>
            <a:r>
              <a:rPr lang="en-US" b="1" dirty="0" err="1" smtClean="0">
                <a:solidFill>
                  <a:schemeClr val="bg1"/>
                </a:solidFill>
              </a:rPr>
              <a:t>Kanada</a:t>
            </a:r>
            <a:r>
              <a:rPr lang="en-US" b="1" dirty="0" smtClean="0">
                <a:solidFill>
                  <a:schemeClr val="bg1"/>
                </a:solidFill>
              </a:rPr>
              <a:t>) </a:t>
            </a:r>
            <a:r>
              <a:rPr lang="en-US" b="1" dirty="0" err="1" smtClean="0">
                <a:solidFill>
                  <a:schemeClr val="bg1"/>
                </a:solidFill>
              </a:rPr>
              <a:t>ilişkin</a:t>
            </a:r>
            <a:r>
              <a:rPr lang="en-US" b="1" dirty="0" smtClean="0">
                <a:solidFill>
                  <a:schemeClr val="bg1"/>
                </a:solidFill>
              </a:rPr>
              <a:t> 24 </a:t>
            </a:r>
            <a:r>
              <a:rPr lang="en-US" b="1" dirty="0" err="1" smtClean="0">
                <a:solidFill>
                  <a:schemeClr val="bg1"/>
                </a:solidFill>
              </a:rPr>
              <a:t>Ağustos</a:t>
            </a:r>
            <a:r>
              <a:rPr lang="en-US" b="1" dirty="0" smtClean="0">
                <a:solidFill>
                  <a:schemeClr val="bg1"/>
                </a:solidFill>
              </a:rPr>
              <a:t> 1992 </a:t>
            </a:r>
            <a:r>
              <a:rPr lang="en-US" b="1" dirty="0" err="1" smtClean="0">
                <a:solidFill>
                  <a:schemeClr val="bg1"/>
                </a:solidFill>
              </a:rPr>
              <a:t>yılında</a:t>
            </a:r>
            <a:r>
              <a:rPr lang="en-US" b="1" dirty="0" smtClean="0">
                <a:solidFill>
                  <a:schemeClr val="bg1"/>
                </a:solidFill>
              </a:rPr>
              <a:t> </a:t>
            </a:r>
            <a:r>
              <a:rPr lang="en-US" b="1" dirty="0" err="1" smtClean="0">
                <a:solidFill>
                  <a:schemeClr val="bg1"/>
                </a:solidFill>
              </a:rPr>
              <a:t>alınmış</a:t>
            </a:r>
            <a:r>
              <a:rPr lang="en-US" b="1" dirty="0" smtClean="0">
                <a:solidFill>
                  <a:schemeClr val="bg1"/>
                </a:solidFill>
              </a:rPr>
              <a:t> </a:t>
            </a:r>
            <a:r>
              <a:rPr lang="en-US" b="1" dirty="0" err="1" smtClean="0">
                <a:solidFill>
                  <a:schemeClr val="bg1"/>
                </a:solidFill>
              </a:rPr>
              <a:t>hava</a:t>
            </a:r>
            <a:r>
              <a:rPr lang="en-US" b="1" dirty="0" smtClean="0">
                <a:solidFill>
                  <a:schemeClr val="bg1"/>
                </a:solidFill>
              </a:rPr>
              <a:t> </a:t>
            </a:r>
            <a:r>
              <a:rPr lang="en-US" b="1" dirty="0" err="1" smtClean="0">
                <a:solidFill>
                  <a:schemeClr val="bg1"/>
                </a:solidFill>
              </a:rPr>
              <a:t>fotoğrafı</a:t>
            </a:r>
            <a:r>
              <a:rPr lang="en-US" b="1" dirty="0" smtClean="0">
                <a:solidFill>
                  <a:schemeClr val="bg1"/>
                </a:solidFill>
              </a:rPr>
              <a:t> </a:t>
            </a:r>
            <a:endParaRPr lang="tr-TR"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3C8BAE9F-6074-4FD9-A827-BB5D6177BB0E}" type="slidenum">
              <a:rPr lang="en-US" smtClean="0"/>
              <a:pPr/>
              <a:t>5</a:t>
            </a:fld>
            <a:endParaRPr lang="en-US"/>
          </a:p>
        </p:txBody>
      </p:sp>
      <p:sp>
        <p:nvSpPr>
          <p:cNvPr id="7" name="6 Metin kutusu"/>
          <p:cNvSpPr txBox="1"/>
          <p:nvPr/>
        </p:nvSpPr>
        <p:spPr>
          <a:xfrm>
            <a:off x="899592" y="836712"/>
            <a:ext cx="7848872" cy="800219"/>
          </a:xfrm>
          <a:prstGeom prst="rect">
            <a:avLst/>
          </a:prstGeom>
          <a:noFill/>
        </p:spPr>
        <p:txBody>
          <a:bodyPr wrap="square" rtlCol="0">
            <a:spAutoFit/>
          </a:bodyPr>
          <a:lstStyle/>
          <a:p>
            <a:r>
              <a:rPr lang="tr-TR" sz="2800" b="1" dirty="0" smtClean="0">
                <a:solidFill>
                  <a:schemeClr val="bg1"/>
                </a:solidFill>
              </a:rPr>
              <a:t>SONUÇ : KENT ORMANLARI</a:t>
            </a:r>
            <a:endParaRPr lang="tr-TR" sz="2800" b="1" i="1" dirty="0" smtClean="0">
              <a:solidFill>
                <a:schemeClr val="bg1"/>
              </a:solidFill>
            </a:endParaRPr>
          </a:p>
          <a:p>
            <a:endParaRPr lang="tr-TR" dirty="0"/>
          </a:p>
        </p:txBody>
      </p:sp>
      <p:sp>
        <p:nvSpPr>
          <p:cNvPr id="8" name="7 Metin kutusu"/>
          <p:cNvSpPr txBox="1"/>
          <p:nvPr/>
        </p:nvSpPr>
        <p:spPr>
          <a:xfrm>
            <a:off x="899592" y="2268741"/>
            <a:ext cx="7848872" cy="800219"/>
          </a:xfrm>
          <a:prstGeom prst="rect">
            <a:avLst/>
          </a:prstGeom>
          <a:noFill/>
        </p:spPr>
        <p:txBody>
          <a:bodyPr wrap="square" rtlCol="0">
            <a:spAutoFit/>
          </a:bodyPr>
          <a:lstStyle/>
          <a:p>
            <a:r>
              <a:rPr lang="tr-TR" sz="2800" b="1" dirty="0" smtClean="0">
                <a:solidFill>
                  <a:schemeClr val="bg1"/>
                </a:solidFill>
              </a:rPr>
              <a:t>Kent ormanı= Park + Rekreasyon ??????</a:t>
            </a:r>
            <a:endParaRPr lang="tr-TR" sz="2800" b="1" i="1" dirty="0" smtClean="0">
              <a:solidFill>
                <a:schemeClr val="bg1"/>
              </a:solidFill>
            </a:endParaRPr>
          </a:p>
          <a:p>
            <a:endParaRPr lang="tr-TR" dirty="0"/>
          </a:p>
        </p:txBody>
      </p:sp>
      <p:sp>
        <p:nvSpPr>
          <p:cNvPr id="9" name="8 Metin kutusu"/>
          <p:cNvSpPr txBox="1"/>
          <p:nvPr/>
        </p:nvSpPr>
        <p:spPr>
          <a:xfrm>
            <a:off x="899592" y="3132837"/>
            <a:ext cx="7848872" cy="800219"/>
          </a:xfrm>
          <a:prstGeom prst="rect">
            <a:avLst/>
          </a:prstGeom>
          <a:noFill/>
        </p:spPr>
        <p:txBody>
          <a:bodyPr wrap="square" rtlCol="0">
            <a:spAutoFit/>
          </a:bodyPr>
          <a:lstStyle/>
          <a:p>
            <a:r>
              <a:rPr lang="tr-TR" sz="2800" b="1" dirty="0" smtClean="0">
                <a:solidFill>
                  <a:schemeClr val="bg1"/>
                </a:solidFill>
              </a:rPr>
              <a:t>Kent ormanı= Kent Ekosistemi </a:t>
            </a:r>
            <a:endParaRPr lang="tr-TR" sz="2800" b="1" i="1" dirty="0" smtClean="0">
              <a:solidFill>
                <a:schemeClr val="bg1"/>
              </a:solidFill>
            </a:endParaRPr>
          </a:p>
          <a:p>
            <a:endParaRPr lang="tr-TR" dirty="0"/>
          </a:p>
        </p:txBody>
      </p:sp>
      <p:sp>
        <p:nvSpPr>
          <p:cNvPr id="10" name="9 Metin kutusu"/>
          <p:cNvSpPr txBox="1"/>
          <p:nvPr/>
        </p:nvSpPr>
        <p:spPr>
          <a:xfrm>
            <a:off x="323528" y="4135720"/>
            <a:ext cx="8568952" cy="2677656"/>
          </a:xfrm>
          <a:prstGeom prst="rect">
            <a:avLst/>
          </a:prstGeom>
          <a:noFill/>
        </p:spPr>
        <p:txBody>
          <a:bodyPr wrap="square" rtlCol="0">
            <a:spAutoFit/>
          </a:bodyPr>
          <a:lstStyle/>
          <a:p>
            <a:r>
              <a:rPr lang="tr-TR" sz="2400" b="1" dirty="0" smtClean="0">
                <a:solidFill>
                  <a:schemeClr val="bg1"/>
                </a:solidFill>
              </a:rPr>
              <a:t>Kent ormanları kentsel alanlar içinde ve yakın çevresinde yer alan cadde ve yollar, bahçeler, parklar, küçük ve büyük ölçekli koruluklar, mezarlıklar ve diğer açık alanlardaki tüm ağaçları kapsamaktadır. Kent ormanı toplumun yaşam kalitesini yükseltecek katkılar sağlayan tüm vejetasyon ve yeşil alanlardır.</a:t>
            </a:r>
            <a:endParaRPr lang="tr-TR" sz="2400" dirty="0" smtClean="0">
              <a:solidFill>
                <a:schemeClr val="bg1"/>
              </a:solidFill>
            </a:endParaRPr>
          </a:p>
          <a:p>
            <a:endParaRPr lang="tr-T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4BE03AA1-917B-49F1-8B1A-2BB9019852D6}" type="slidenum">
              <a:rPr lang="en-US" smtClean="0"/>
              <a:pPr/>
              <a:t>6</a:t>
            </a:fld>
            <a:endParaRPr lang="en-US"/>
          </a:p>
        </p:txBody>
      </p:sp>
      <p:pic>
        <p:nvPicPr>
          <p:cNvPr id="5" name="4 Resim" descr="Tiergarten Berlin.jpg"/>
          <p:cNvPicPr>
            <a:picLocks noChangeAspect="1"/>
          </p:cNvPicPr>
          <p:nvPr/>
        </p:nvPicPr>
        <p:blipFill>
          <a:blip r:embed="rId2" cstate="print"/>
          <a:stretch>
            <a:fillRect/>
          </a:stretch>
        </p:blipFill>
        <p:spPr>
          <a:xfrm>
            <a:off x="0" y="925126"/>
            <a:ext cx="9144000" cy="5007748"/>
          </a:xfrm>
          <a:prstGeom prst="rect">
            <a:avLst/>
          </a:prstGeom>
        </p:spPr>
      </p:pic>
      <p:sp>
        <p:nvSpPr>
          <p:cNvPr id="6" name="5 Metin kutusu"/>
          <p:cNvSpPr txBox="1"/>
          <p:nvPr/>
        </p:nvSpPr>
        <p:spPr>
          <a:xfrm>
            <a:off x="395536" y="6021288"/>
            <a:ext cx="7776864" cy="646331"/>
          </a:xfrm>
          <a:prstGeom prst="rect">
            <a:avLst/>
          </a:prstGeom>
          <a:noFill/>
        </p:spPr>
        <p:txBody>
          <a:bodyPr wrap="square" rtlCol="0">
            <a:spAutoFit/>
          </a:bodyPr>
          <a:lstStyle/>
          <a:p>
            <a:r>
              <a:rPr lang="en-US" b="1" dirty="0" err="1" smtClean="0">
                <a:solidFill>
                  <a:schemeClr val="bg1"/>
                </a:solidFill>
              </a:rPr>
              <a:t>Tiergarten</a:t>
            </a:r>
            <a:r>
              <a:rPr lang="en-US" b="1" dirty="0" smtClean="0">
                <a:solidFill>
                  <a:schemeClr val="bg1"/>
                </a:solidFill>
              </a:rPr>
              <a:t>, Berlin – 630 Acres</a:t>
            </a:r>
            <a:r>
              <a:rPr lang="tr-TR" b="1" dirty="0" smtClean="0">
                <a:solidFill>
                  <a:schemeClr val="bg1"/>
                </a:solidFill>
              </a:rPr>
              <a:t>  </a:t>
            </a:r>
            <a:r>
              <a:rPr lang="en-US" dirty="0" smtClean="0">
                <a:solidFill>
                  <a:schemeClr val="bg1"/>
                </a:solidFill>
              </a:rPr>
              <a:t>Created: 1830s</a:t>
            </a:r>
          </a:p>
          <a:p>
            <a:endParaRPr lang="tr-T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4BE03AA1-917B-49F1-8B1A-2BB9019852D6}" type="slidenum">
              <a:rPr lang="en-US" smtClean="0"/>
              <a:pPr/>
              <a:t>7</a:t>
            </a:fld>
            <a:endParaRPr lang="en-US"/>
          </a:p>
        </p:txBody>
      </p:sp>
      <p:pic>
        <p:nvPicPr>
          <p:cNvPr id="5" name="4 Resim" descr="Mont-Royal Park.jpg"/>
          <p:cNvPicPr>
            <a:picLocks noChangeAspect="1"/>
          </p:cNvPicPr>
          <p:nvPr/>
        </p:nvPicPr>
        <p:blipFill>
          <a:blip r:embed="rId2" cstate="print"/>
          <a:stretch>
            <a:fillRect/>
          </a:stretch>
        </p:blipFill>
        <p:spPr>
          <a:xfrm>
            <a:off x="0" y="925126"/>
            <a:ext cx="9144000" cy="5007748"/>
          </a:xfrm>
          <a:prstGeom prst="rect">
            <a:avLst/>
          </a:prstGeom>
        </p:spPr>
      </p:pic>
      <p:sp>
        <p:nvSpPr>
          <p:cNvPr id="6" name="5 Dikdörtgen"/>
          <p:cNvSpPr/>
          <p:nvPr/>
        </p:nvSpPr>
        <p:spPr>
          <a:xfrm>
            <a:off x="323528" y="6095037"/>
            <a:ext cx="6840760" cy="369332"/>
          </a:xfrm>
          <a:prstGeom prst="rect">
            <a:avLst/>
          </a:prstGeom>
        </p:spPr>
        <p:txBody>
          <a:bodyPr wrap="square">
            <a:spAutoFit/>
          </a:bodyPr>
          <a:lstStyle/>
          <a:p>
            <a:r>
              <a:rPr lang="en-US" b="1" dirty="0" smtClean="0">
                <a:solidFill>
                  <a:schemeClr val="bg1"/>
                </a:solidFill>
              </a:rPr>
              <a:t>Mont Royal Park, Montreal – 545 Acres</a:t>
            </a:r>
            <a:r>
              <a:rPr lang="tr-TR" b="1" dirty="0" smtClean="0">
                <a:solidFill>
                  <a:schemeClr val="bg1"/>
                </a:solidFill>
              </a:rPr>
              <a:t> </a:t>
            </a:r>
            <a:r>
              <a:rPr lang="en-US" dirty="0" smtClean="0">
                <a:solidFill>
                  <a:schemeClr val="bg1"/>
                </a:solidFill>
              </a:rPr>
              <a:t>Created: 1879</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4BE03AA1-917B-49F1-8B1A-2BB9019852D6}" type="slidenum">
              <a:rPr lang="en-US" smtClean="0"/>
              <a:pPr/>
              <a:t>8</a:t>
            </a:fld>
            <a:endParaRPr lang="en-US"/>
          </a:p>
        </p:txBody>
      </p:sp>
      <p:pic>
        <p:nvPicPr>
          <p:cNvPr id="5" name="4 Resim" descr="Golden Gate Park.jpg"/>
          <p:cNvPicPr>
            <a:picLocks noChangeAspect="1"/>
          </p:cNvPicPr>
          <p:nvPr/>
        </p:nvPicPr>
        <p:blipFill>
          <a:blip r:embed="rId2" cstate="print"/>
          <a:stretch>
            <a:fillRect/>
          </a:stretch>
        </p:blipFill>
        <p:spPr>
          <a:xfrm>
            <a:off x="0" y="925126"/>
            <a:ext cx="9144000" cy="5007748"/>
          </a:xfrm>
          <a:prstGeom prst="rect">
            <a:avLst/>
          </a:prstGeom>
        </p:spPr>
      </p:pic>
      <p:sp>
        <p:nvSpPr>
          <p:cNvPr id="6" name="5 Metin kutusu"/>
          <p:cNvSpPr txBox="1"/>
          <p:nvPr/>
        </p:nvSpPr>
        <p:spPr>
          <a:xfrm>
            <a:off x="395536" y="6021288"/>
            <a:ext cx="7776864" cy="646331"/>
          </a:xfrm>
          <a:prstGeom prst="rect">
            <a:avLst/>
          </a:prstGeom>
          <a:noFill/>
        </p:spPr>
        <p:txBody>
          <a:bodyPr wrap="square" rtlCol="0">
            <a:spAutoFit/>
          </a:bodyPr>
          <a:lstStyle/>
          <a:p>
            <a:r>
              <a:rPr lang="en-US" b="1" dirty="0" smtClean="0">
                <a:solidFill>
                  <a:schemeClr val="bg1"/>
                </a:solidFill>
              </a:rPr>
              <a:t>Golden Gate Park, San Francisco – 1,017 acres</a:t>
            </a:r>
            <a:r>
              <a:rPr lang="tr-TR" b="1" dirty="0" smtClean="0">
                <a:solidFill>
                  <a:schemeClr val="bg1"/>
                </a:solidFill>
              </a:rPr>
              <a:t> </a:t>
            </a:r>
            <a:r>
              <a:rPr lang="en-US" dirty="0" smtClean="0">
                <a:solidFill>
                  <a:schemeClr val="bg1"/>
                </a:solidFill>
              </a:rPr>
              <a:t>Created: 1870</a:t>
            </a:r>
          </a:p>
          <a:p>
            <a:endParaRPr lang="tr-T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HydePark251ha"/>
          <p:cNvPicPr>
            <a:picLocks noChangeAspect="1" noChangeArrowheads="1"/>
          </p:cNvPicPr>
          <p:nvPr/>
        </p:nvPicPr>
        <p:blipFill>
          <a:blip r:embed="rId3" cstate="print"/>
          <a:srcRect/>
          <a:stretch>
            <a:fillRect/>
          </a:stretch>
        </p:blipFill>
        <p:spPr bwMode="auto">
          <a:xfrm>
            <a:off x="0" y="820266"/>
            <a:ext cx="9144000" cy="4552950"/>
          </a:xfrm>
          <a:prstGeom prst="rect">
            <a:avLst/>
          </a:prstGeom>
          <a:noFill/>
          <a:ln w="9525">
            <a:noFill/>
            <a:miter lim="800000"/>
            <a:headEnd/>
            <a:tailEnd/>
          </a:ln>
        </p:spPr>
      </p:pic>
      <p:sp>
        <p:nvSpPr>
          <p:cNvPr id="6" name="Text Box 5"/>
          <p:cNvSpPr txBox="1">
            <a:spLocks noChangeArrowheads="1"/>
          </p:cNvSpPr>
          <p:nvPr/>
        </p:nvSpPr>
        <p:spPr bwMode="auto">
          <a:xfrm>
            <a:off x="2843808" y="5661248"/>
            <a:ext cx="2195513" cy="304800"/>
          </a:xfrm>
          <a:prstGeom prst="rect">
            <a:avLst/>
          </a:prstGeom>
          <a:noFill/>
          <a:ln w="9525">
            <a:noFill/>
            <a:miter lim="800000"/>
            <a:headEnd/>
            <a:tailEnd/>
          </a:ln>
        </p:spPr>
        <p:txBody>
          <a:bodyPr>
            <a:spAutoFit/>
          </a:bodyPr>
          <a:lstStyle/>
          <a:p>
            <a:pPr>
              <a:spcBef>
                <a:spcPct val="50000"/>
              </a:spcBef>
            </a:pPr>
            <a:r>
              <a:rPr lang="tr-TR" sz="1400" b="1" dirty="0">
                <a:solidFill>
                  <a:schemeClr val="bg1"/>
                </a:solidFill>
              </a:rPr>
              <a:t>HYDE PARK  251 Ha</a:t>
            </a:r>
            <a:endParaRPr lang="en-US" sz="14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ll2006-3">
  <a:themeElements>
    <a:clrScheme name="Ofis Temas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Teması">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is Temas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is Temas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is Temas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is Temas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is Temas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is Temas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is Temas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is Temas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Fall2006-3</Template>
  <TotalTime>411</TotalTime>
  <Words>329</Words>
  <Application>Microsoft Office PowerPoint</Application>
  <PresentationFormat>Ekran Gösterisi (4:3)</PresentationFormat>
  <Paragraphs>45</Paragraphs>
  <Slides>12</Slides>
  <Notes>2</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Fall2006-3</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meb</dc:creator>
  <cp:lastModifiedBy>Asus</cp:lastModifiedBy>
  <cp:revision>33</cp:revision>
  <dcterms:created xsi:type="dcterms:W3CDTF">2013-12-28T21:10:56Z</dcterms:created>
  <dcterms:modified xsi:type="dcterms:W3CDTF">2014-02-03T15:53:23Z</dcterms:modified>
</cp:coreProperties>
</file>